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4" r:id="rId2"/>
  </p:sldMasterIdLst>
  <p:notesMasterIdLst>
    <p:notesMasterId r:id="rId35"/>
  </p:notesMasterIdLst>
  <p:handoutMasterIdLst>
    <p:handoutMasterId r:id="rId36"/>
  </p:handoutMasterIdLst>
  <p:sldIdLst>
    <p:sldId id="412" r:id="rId3"/>
    <p:sldId id="482" r:id="rId4"/>
    <p:sldId id="483" r:id="rId5"/>
    <p:sldId id="488" r:id="rId6"/>
    <p:sldId id="487" r:id="rId7"/>
    <p:sldId id="486" r:id="rId8"/>
    <p:sldId id="519" r:id="rId9"/>
    <p:sldId id="489" r:id="rId10"/>
    <p:sldId id="490" r:id="rId11"/>
    <p:sldId id="491" r:id="rId12"/>
    <p:sldId id="493" r:id="rId13"/>
    <p:sldId id="494" r:id="rId14"/>
    <p:sldId id="495" r:id="rId15"/>
    <p:sldId id="499" r:id="rId16"/>
    <p:sldId id="502" r:id="rId17"/>
    <p:sldId id="503" r:id="rId18"/>
    <p:sldId id="504" r:id="rId19"/>
    <p:sldId id="505" r:id="rId20"/>
    <p:sldId id="506" r:id="rId21"/>
    <p:sldId id="507" r:id="rId22"/>
    <p:sldId id="508" r:id="rId23"/>
    <p:sldId id="509" r:id="rId24"/>
    <p:sldId id="510" r:id="rId25"/>
    <p:sldId id="511" r:id="rId26"/>
    <p:sldId id="512" r:id="rId27"/>
    <p:sldId id="513" r:id="rId28"/>
    <p:sldId id="514" r:id="rId29"/>
    <p:sldId id="515" r:id="rId30"/>
    <p:sldId id="516" r:id="rId31"/>
    <p:sldId id="517" r:id="rId32"/>
    <p:sldId id="518" r:id="rId33"/>
    <p:sldId id="257" r:id="rId34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ś Aneta" initials="BA" lastIdx="1" clrIdx="0">
    <p:extLst>
      <p:ext uri="{19B8F6BF-5375-455C-9EA6-DF929625EA0E}">
        <p15:presenceInfo xmlns:p15="http://schemas.microsoft.com/office/powerpoint/2012/main" userId="S-1-5-21-3004812752-890403532-2074431140-279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3AF"/>
    <a:srgbClr val="A5A5A5"/>
    <a:srgbClr val="D5D5D5"/>
    <a:srgbClr val="FEFAA8"/>
    <a:srgbClr val="9E69B9"/>
    <a:srgbClr val="C7C7C7"/>
    <a:srgbClr val="004B96"/>
    <a:srgbClr val="E898BA"/>
    <a:srgbClr val="BC63FF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85371" autoAdjust="0"/>
  </p:normalViewPr>
  <p:slideViewPr>
    <p:cSldViewPr snapToGrid="0">
      <p:cViewPr varScale="1">
        <p:scale>
          <a:sx n="140" d="100"/>
          <a:sy n="140" d="100"/>
        </p:scale>
        <p:origin x="180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Arkusz1!$A$21:$A$23</c:f>
              <c:strCache>
                <c:ptCount val="3"/>
                <c:pt idx="0">
                  <c:v>Osoba prawna</c:v>
                </c:pt>
                <c:pt idx="1">
                  <c:v>Jednostka organizacyjna niemająca osobowości prawnej</c:v>
                </c:pt>
                <c:pt idx="2">
                  <c:v>Osoba fizyczna prowadząca działalność gospodarczą</c:v>
                </c:pt>
              </c:strCache>
            </c:strRef>
          </c:cat>
          <c:val>
            <c:numRef>
              <c:f>Arkusz1!$B$21:$B$23</c:f>
              <c:numCache>
                <c:formatCode>General</c:formatCode>
                <c:ptCount val="3"/>
                <c:pt idx="0">
                  <c:v>543</c:v>
                </c:pt>
                <c:pt idx="1">
                  <c:v>251</c:v>
                </c:pt>
                <c:pt idx="2">
                  <c:v>918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DA-491A-87AF-8F867F6088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488822800"/>
        <c:axId val="488823888"/>
      </c:barChart>
      <c:catAx>
        <c:axId val="488822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 algn="just"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8823888"/>
        <c:crosses val="autoZero"/>
        <c:auto val="1"/>
        <c:lblAlgn val="ctr"/>
        <c:lblOffset val="100"/>
        <c:noMultiLvlLbl val="0"/>
      </c:catAx>
      <c:valAx>
        <c:axId val="488823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8822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63A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Arkusz1!$A$34:$A$37</c:f>
              <c:strCache>
                <c:ptCount val="4"/>
                <c:pt idx="0">
                  <c:v>0 - 9</c:v>
                </c:pt>
                <c:pt idx="1">
                  <c:v>10 - 49</c:v>
                </c:pt>
                <c:pt idx="2">
                  <c:v>50 - 249</c:v>
                </c:pt>
                <c:pt idx="3">
                  <c:v>250 - 999</c:v>
                </c:pt>
              </c:strCache>
            </c:strRef>
          </c:cat>
          <c:val>
            <c:numRef>
              <c:f>Arkusz1!$B$34:$B$37</c:f>
              <c:numCache>
                <c:formatCode>General</c:formatCode>
                <c:ptCount val="4"/>
                <c:pt idx="0">
                  <c:v>1535</c:v>
                </c:pt>
                <c:pt idx="1">
                  <c:v>130</c:v>
                </c:pt>
                <c:pt idx="2">
                  <c:v>43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488-4F2E-8604-08986FF0D4F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88820624"/>
        <c:axId val="488821168"/>
      </c:barChart>
      <c:catAx>
        <c:axId val="488820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lang="en-US"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8821168"/>
        <c:crosses val="autoZero"/>
        <c:auto val="1"/>
        <c:lblAlgn val="ctr"/>
        <c:lblOffset val="100"/>
        <c:noMultiLvlLbl val="0"/>
      </c:catAx>
      <c:valAx>
        <c:axId val="488821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8820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 algn="ctr">
        <a:defRPr lang="en-US" sz="14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9" y="2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EF241-AE13-455E-9726-4F2131115826}" type="datetimeFigureOut">
              <a:rPr lang="pl-PL" smtClean="0"/>
              <a:t>07.02.2024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975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9" y="942975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DD778-D9CD-484A-8D7B-1C653188FC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9042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5659" cy="498055"/>
          </a:xfrm>
          <a:prstGeom prst="rect">
            <a:avLst/>
          </a:prstGeom>
        </p:spPr>
        <p:txBody>
          <a:bodyPr vert="horz" lIns="95557" tIns="47779" rIns="95557" bIns="47779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5" y="3"/>
            <a:ext cx="2945659" cy="498055"/>
          </a:xfrm>
          <a:prstGeom prst="rect">
            <a:avLst/>
          </a:prstGeom>
        </p:spPr>
        <p:txBody>
          <a:bodyPr vert="horz" lIns="95557" tIns="47779" rIns="95557" bIns="47779" rtlCol="0"/>
          <a:lstStyle>
            <a:lvl1pPr algn="r">
              <a:defRPr sz="1300"/>
            </a:lvl1pPr>
          </a:lstStyle>
          <a:p>
            <a:fld id="{9FFD21DE-B06F-47BE-9E0F-43AEAC5453FB}" type="datetimeFigureOut">
              <a:rPr lang="pl-PL" smtClean="0"/>
              <a:t>07.02.2024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7" tIns="47779" rIns="95557" bIns="47779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5557" tIns="47779" rIns="95557" bIns="47779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2" y="9428587"/>
            <a:ext cx="2945659" cy="498055"/>
          </a:xfrm>
          <a:prstGeom prst="rect">
            <a:avLst/>
          </a:prstGeom>
        </p:spPr>
        <p:txBody>
          <a:bodyPr vert="horz" lIns="95557" tIns="47779" rIns="95557" bIns="47779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5" y="9428587"/>
            <a:ext cx="2945659" cy="498055"/>
          </a:xfrm>
          <a:prstGeom prst="rect">
            <a:avLst/>
          </a:prstGeom>
        </p:spPr>
        <p:txBody>
          <a:bodyPr vert="horz" lIns="95557" tIns="47779" rIns="95557" bIns="47779" rtlCol="0" anchor="b"/>
          <a:lstStyle>
            <a:lvl1pPr algn="r">
              <a:defRPr sz="1300"/>
            </a:lvl1pPr>
          </a:lstStyle>
          <a:p>
            <a:fld id="{4576403C-F72B-4ACF-9776-63514E9168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603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ymbol zastępczy obrazu slajdu 1">
            <a:extLst>
              <a:ext uri="{FF2B5EF4-FFF2-40B4-BE49-F238E27FC236}">
                <a16:creationId xmlns:a16="http://schemas.microsoft.com/office/drawing/2014/main" xmlns="" id="{23F1726E-B55B-4A82-9A67-0C38D61F6F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Symbol zastępczy notatek 2">
            <a:extLst>
              <a:ext uri="{FF2B5EF4-FFF2-40B4-BE49-F238E27FC236}">
                <a16:creationId xmlns:a16="http://schemas.microsoft.com/office/drawing/2014/main" xmlns="" id="{F52BA6F7-A2E1-419B-8331-7C065BBB22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dirty="0"/>
          </a:p>
        </p:txBody>
      </p:sp>
      <p:sp>
        <p:nvSpPr>
          <p:cNvPr id="21508" name="Symbol zastępczy numeru slajdu 3">
            <a:extLst>
              <a:ext uri="{FF2B5EF4-FFF2-40B4-BE49-F238E27FC236}">
                <a16:creationId xmlns:a16="http://schemas.microsoft.com/office/drawing/2014/main" xmlns="" id="{ACA8CDEA-B2CB-4E1F-8412-1E7FE82826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776402" indent="-298617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194466" indent="-238893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1672253" indent="-238893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2150039" indent="-238893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2627824" indent="-2388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3105611" indent="-2388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3583398" indent="-2388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4061184" indent="-2388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9555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24AEA-93BD-4D98-A9A5-EC8C94E5FB8C}" type="slidenum">
              <a:rPr lang="pl-PL" altLang="pl-PL">
                <a:solidFill>
                  <a:prstClr val="black"/>
                </a:solidFill>
              </a:rPr>
              <a:pPr defTabSz="9555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pl-PL" alt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65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49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60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36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44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48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747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60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53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38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2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121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21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1007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75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325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69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223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501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3444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873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07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052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996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793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76403C-F72B-4ACF-9776-63514E91683B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1146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67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849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21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09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96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="" xmlns:a16="http://schemas.microsoft.com/office/drawing/2014/main" id="{EE8FB534-895C-4CB6-8F5B-1AC9F69C1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="" xmlns:a16="http://schemas.microsoft.com/office/drawing/2014/main" id="{E6F64166-67C9-4446-849D-169B3EC5CF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z="24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="" xmlns:a16="http://schemas.microsoft.com/office/drawing/2014/main" id="{53B543BE-B117-47BB-8C24-5AC26DB39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1124243" indent="-43240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729607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2421449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3113291" indent="-345921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3805133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4496975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5188819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5880661" indent="-345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defTabSz="13836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251446-82A2-49F8-9014-40F446D6EC0D}" type="slidenum">
              <a:rPr lang="pl-PL" altLang="pl-PL" sz="1800">
                <a:solidFill>
                  <a:prstClr val="black"/>
                </a:solidFill>
              </a:rPr>
              <a:pPr defTabSz="13836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pl-PL" altLang="pl-P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02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15">
            <a:extLst>
              <a:ext uri="{FF2B5EF4-FFF2-40B4-BE49-F238E27FC236}">
                <a16:creationId xmlns:a16="http://schemas.microsoft.com/office/drawing/2014/main" xmlns="" id="{A7E7361B-724D-48D3-9D05-F222B1EAE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6">
            <a:extLst>
              <a:ext uri="{FF2B5EF4-FFF2-40B4-BE49-F238E27FC236}">
                <a16:creationId xmlns:a16="http://schemas.microsoft.com/office/drawing/2014/main" xmlns="" id="{8B60A015-CA69-47B4-B791-2064CF3CEA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2390775"/>
            <a:ext cx="14097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154800"/>
            <a:ext cx="9144000" cy="596337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990235"/>
            <a:ext cx="9144000" cy="518141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790042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58FC77D-9BCB-438F-9165-13C2469B8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CE10951-1EB1-4932-A723-7D2AE3D34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BE7CEC79-AE5B-41C5-89AE-49981AB0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9FAEC-BF88-4639-8254-2D0496D0A02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13973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80B4512-A76E-4B82-A7D5-DC758295B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E16DAC9-8A2A-4215-8EDC-2452C488F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EB552CD-89EE-4433-96A9-6C6E7F4D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0B3EE8-D833-4E75-9ED5-D6338882845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60011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_m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>
            <a:extLst>
              <a:ext uri="{FF2B5EF4-FFF2-40B4-BE49-F238E27FC236}">
                <a16:creationId xmlns:a16="http://schemas.microsoft.com/office/drawing/2014/main" xmlns="" id="{FC65E82E-AF99-4077-BD2A-4C9358CB07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037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n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>
            <a:extLst>
              <a:ext uri="{FF2B5EF4-FFF2-40B4-BE49-F238E27FC236}">
                <a16:creationId xmlns:a16="http://schemas.microsoft.com/office/drawing/2014/main" xmlns="" id="{37A31A9E-D361-4CB6-BC23-7B054CF74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16">
            <a:extLst>
              <a:ext uri="{FF2B5EF4-FFF2-40B4-BE49-F238E27FC236}">
                <a16:creationId xmlns:a16="http://schemas.microsoft.com/office/drawing/2014/main" xmlns="" id="{031910CD-C546-4DC9-9EEC-003D7252975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04963" y="3136900"/>
            <a:ext cx="8982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-1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</a:defRPr>
            </a:lvl9pPr>
          </a:lstStyle>
          <a:p>
            <a:pPr algn="ctr" eaLnBrk="1" hangingPunct="1">
              <a:defRPr/>
            </a:pPr>
            <a:r>
              <a:rPr lang="pl-PL" altLang="pl-PL" sz="3200">
                <a:solidFill>
                  <a:schemeClr val="bg1"/>
                </a:solidFill>
                <a:latin typeface="Lato Black" panose="020F0A02020204030203" pitchFamily="34" charset="-18"/>
              </a:rPr>
              <a:t>Dziękujemy za uwagę!</a:t>
            </a:r>
          </a:p>
        </p:txBody>
      </p:sp>
    </p:spTree>
    <p:extLst>
      <p:ext uri="{BB962C8B-B14F-4D97-AF65-F5344CB8AC3E}">
        <p14:creationId xmlns:p14="http://schemas.microsoft.com/office/powerpoint/2010/main" val="4068460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15">
            <a:extLst>
              <a:ext uri="{FF2B5EF4-FFF2-40B4-BE49-F238E27FC236}">
                <a16:creationId xmlns:a16="http://schemas.microsoft.com/office/drawing/2014/main" xmlns="" id="{83F0472F-984B-4DC0-889E-22EF84DE0F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6">
            <a:extLst>
              <a:ext uri="{FF2B5EF4-FFF2-40B4-BE49-F238E27FC236}">
                <a16:creationId xmlns:a16="http://schemas.microsoft.com/office/drawing/2014/main" xmlns="" id="{1C37C6DA-4892-48BA-9D3D-C05B624FCC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2390775"/>
            <a:ext cx="14097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154804"/>
            <a:ext cx="9144000" cy="5963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990239"/>
            <a:ext cx="9144000" cy="5181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259182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1">
            <a:extLst>
              <a:ext uri="{FF2B5EF4-FFF2-40B4-BE49-F238E27FC236}">
                <a16:creationId xmlns:a16="http://schemas.microsoft.com/office/drawing/2014/main" xmlns="" id="{D9C5C833-DC46-442A-9668-0A18E91BA7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89575" y="376238"/>
            <a:ext cx="6343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b="1">
                <a:solidFill>
                  <a:srgbClr val="00488E"/>
                </a:solidFill>
              </a:rPr>
              <a:t>Miejscowy Plan Zagospodarowania Przestrzennego obszaru „</a:t>
            </a:r>
            <a:r>
              <a:rPr lang="pl-PL" altLang="pl-PL">
                <a:solidFill>
                  <a:srgbClr val="00488E"/>
                </a:solidFill>
              </a:rPr>
              <a:t> Rejon ulic Tuchowskiej-Cechowej-Łużyckiej</a:t>
            </a:r>
            <a:r>
              <a:rPr lang="pl-PL" altLang="pl-PL" b="1">
                <a:solidFill>
                  <a:srgbClr val="0070C0"/>
                </a:solidFill>
              </a:rPr>
              <a:t>”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954088"/>
            <a:ext cx="10515600" cy="7366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83C74C5B-E79F-4083-87A4-DD80CDF55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5A8D2441-F4F4-4190-93FF-3C32F2985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966BB0E2-7716-4081-BF7D-88D612208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601281FE-9856-4BDB-A84C-8C6E688CDD3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81285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C34EA80-127F-4E55-AB81-0F70F0662D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4B7F0D2-51C0-4A82-AD03-4460292A5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6F8B222-4D39-4E11-8167-AC480F7D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2995FDEC-8AD1-48F4-8A87-4BD705D1D5D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45166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954088"/>
            <a:ext cx="10515600" cy="7366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680AAE8F-75BF-44FC-8F25-A72550D48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F63FE8B7-7C77-467D-8DB0-60C3E77B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38460884-4659-40D2-AE82-12ECA26A6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EED46FB9-63D7-4C7E-9E1A-D70BC4E2504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62888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xmlns="" id="{2353BC8C-D5E6-4C4D-83EE-3EC73B3A4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xmlns="" id="{F0922319-A891-4C1F-A0B8-21AA2BDE7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36BD1E36-42E7-41F3-ABBD-E89DFA584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8AC48C26-3242-4ACA-8B64-CFD1A0AE1FF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63774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954088"/>
            <a:ext cx="10515600" cy="7366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xmlns="" id="{039147A1-C929-4F56-8EE7-8D1351BA4E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xmlns="" id="{790B9A25-0D2D-45BE-9D95-C65E1942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xmlns="" id="{9F85B924-EEEC-4B59-9175-5974E6D52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3710625F-125F-49DB-B948-5B77BA7903C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91770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4">
            <a:extLst>
              <a:ext uri="{FF2B5EF4-FFF2-40B4-BE49-F238E27FC236}">
                <a16:creationId xmlns:a16="http://schemas.microsoft.com/office/drawing/2014/main" xmlns="" id="{F128172A-6BEC-4BBD-879D-7751141D340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035175" y="320675"/>
            <a:ext cx="9823450" cy="561975"/>
            <a:chOff x="2035624" y="320050"/>
            <a:chExt cx="9823123" cy="562452"/>
          </a:xfrm>
        </p:grpSpPr>
        <p:sp>
          <p:nvSpPr>
            <p:cNvPr id="5" name="Tytuł 1">
              <a:extLst>
                <a:ext uri="{FF2B5EF4-FFF2-40B4-BE49-F238E27FC236}">
                  <a16:creationId xmlns:a16="http://schemas.microsoft.com/office/drawing/2014/main" xmlns="" id="{09ECA5C0-F1B0-4BE0-826E-4CB53FA3848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041974" y="370893"/>
              <a:ext cx="9816773" cy="511609"/>
            </a:xfrm>
            <a:prstGeom prst="rect">
              <a:avLst/>
            </a:prstGeom>
            <a:solidFill>
              <a:srgbClr val="0063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000">
                  <a:solidFill>
                    <a:srgbClr val="0063AF"/>
                  </a:solidFill>
                  <a:latin typeface="Lato" pitchFamily="34" charset="-18"/>
                </a:defRPr>
              </a:lvl1pPr>
              <a:lvl2pPr>
                <a:defRPr>
                  <a:solidFill>
                    <a:srgbClr val="0063AF"/>
                  </a:solidFill>
                  <a:latin typeface="Lato" pitchFamily="34" charset="-18"/>
                </a:defRPr>
              </a:lvl2pPr>
              <a:lvl3pPr>
                <a:defRPr sz="1600">
                  <a:solidFill>
                    <a:srgbClr val="0063AF"/>
                  </a:solidFill>
                  <a:latin typeface="Lato" pitchFamily="34" charset="-18"/>
                </a:defRPr>
              </a:lvl3pPr>
              <a:lvl4pPr>
                <a:defRPr sz="1400">
                  <a:solidFill>
                    <a:srgbClr val="0063AF"/>
                  </a:solidFill>
                  <a:latin typeface="Lato" pitchFamily="34" charset="-18"/>
                </a:defRPr>
              </a:lvl4pPr>
              <a:lvl5pPr>
                <a:defRPr sz="1400">
                  <a:solidFill>
                    <a:srgbClr val="0063AF"/>
                  </a:solidFill>
                  <a:latin typeface="Lato" pitchFamily="34" charset="-18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 sz="1400">
                  <a:solidFill>
                    <a:srgbClr val="0063AF"/>
                  </a:solidFill>
                  <a:latin typeface="Lato" pitchFamily="34" charset="-18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 sz="1400">
                  <a:solidFill>
                    <a:srgbClr val="0063AF"/>
                  </a:solidFill>
                  <a:latin typeface="Lato" pitchFamily="34" charset="-18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 sz="1400">
                  <a:solidFill>
                    <a:srgbClr val="0063AF"/>
                  </a:solidFill>
                  <a:latin typeface="Lato" pitchFamily="34" charset="-18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 sz="1400">
                  <a:solidFill>
                    <a:srgbClr val="0063AF"/>
                  </a:solidFill>
                  <a:latin typeface="Lato" pitchFamily="34" charset="-18"/>
                </a:defRPr>
              </a:lvl9pPr>
            </a:lstStyle>
            <a:p>
              <a:pPr algn="ctr" eaLnBrk="1" hangingPunct="1">
                <a:lnSpc>
                  <a:spcPct val="90000"/>
                </a:lnSpc>
                <a:defRPr/>
              </a:pPr>
              <a:r>
                <a:rPr lang="pl-PL" altLang="pl-PL" sz="1800" dirty="0">
                  <a:solidFill>
                    <a:schemeClr val="bg1"/>
                  </a:solidFill>
                  <a:latin typeface="+mn-lt"/>
                  <a:cs typeface="Arial" charset="0"/>
                </a:rPr>
                <a:t>MIEJSCOWY PLAN ZAGOSPODAROWANIA PRZESTRZENNEGO OBSZARU</a:t>
              </a:r>
              <a:br>
                <a:rPr lang="pl-PL" altLang="pl-PL" sz="1800" dirty="0">
                  <a:solidFill>
                    <a:schemeClr val="bg1"/>
                  </a:solidFill>
                  <a:latin typeface="+mn-lt"/>
                  <a:cs typeface="Arial" charset="0"/>
                </a:rPr>
              </a:br>
              <a:r>
                <a:rPr lang="pl-PL" altLang="pl-PL" sz="1800" dirty="0">
                  <a:solidFill>
                    <a:schemeClr val="bg1"/>
                  </a:solidFill>
                  <a:latin typeface="+mn-lt"/>
                  <a:cs typeface="Arial" charset="0"/>
                </a:rPr>
                <a:t>„BAGRY”</a:t>
              </a:r>
            </a:p>
          </p:txBody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xmlns="" id="{F47DBB46-E23F-494C-9CB9-3253F940DE63}"/>
                </a:ext>
              </a:extLst>
            </p:cNvPr>
            <p:cNvSpPr/>
            <p:nvPr/>
          </p:nvSpPr>
          <p:spPr>
            <a:xfrm>
              <a:off x="2035624" y="320050"/>
              <a:ext cx="50798" cy="562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</p:grpSp>
      <p:grpSp>
        <p:nvGrpSpPr>
          <p:cNvPr id="7" name="Grupa 17">
            <a:extLst>
              <a:ext uri="{FF2B5EF4-FFF2-40B4-BE49-F238E27FC236}">
                <a16:creationId xmlns:a16="http://schemas.microsoft.com/office/drawing/2014/main" xmlns="" id="{4B4EA23D-7740-4839-B8FE-5944F38159E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22263" y="928688"/>
            <a:ext cx="1712912" cy="5599112"/>
            <a:chOff x="322263" y="928688"/>
            <a:chExt cx="1712912" cy="5598880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xmlns="" id="{4DFD5F84-B66E-4E0E-8D53-60BACDD1DC9F}"/>
                </a:ext>
              </a:extLst>
            </p:cNvPr>
            <p:cNvSpPr/>
            <p:nvPr/>
          </p:nvSpPr>
          <p:spPr>
            <a:xfrm>
              <a:off x="355600" y="928688"/>
              <a:ext cx="1679575" cy="5579831"/>
            </a:xfrm>
            <a:prstGeom prst="rect">
              <a:avLst/>
            </a:prstGeom>
            <a:solidFill>
              <a:srgbClr val="006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9" name="Podtytuł 2">
              <a:extLst>
                <a:ext uri="{FF2B5EF4-FFF2-40B4-BE49-F238E27FC236}">
                  <a16:creationId xmlns:a16="http://schemas.microsoft.com/office/drawing/2014/main" xmlns="" id="{5D6326A8-9933-45E6-89C3-AD52DA63087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22263" y="5598919"/>
              <a:ext cx="1712912" cy="92864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0063A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rgbClr val="0063A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rgbClr val="0063A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rgbClr val="0063A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rgbClr val="0063A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/>
              </a:pPr>
              <a:r>
                <a:rPr lang="pl-PL" altLang="pl-PL" sz="800" b="1" dirty="0">
                  <a:solidFill>
                    <a:schemeClr val="bg1"/>
                  </a:solidFill>
                  <a:latin typeface="+mj-lt"/>
                </a:rPr>
                <a:t>URZĄD MIASTA KRAKOWA</a:t>
              </a:r>
            </a:p>
            <a:p>
              <a:pPr marL="0" indent="0" algn="ctr" eaLnBrk="1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/>
              </a:pPr>
              <a:r>
                <a:rPr lang="pl-PL" altLang="pl-PL" sz="1000" b="1" dirty="0">
                  <a:solidFill>
                    <a:schemeClr val="bg1"/>
                  </a:solidFill>
                  <a:latin typeface="+mj-lt"/>
                </a:rPr>
                <a:t>BIURO PLANOWANIA PRZESTRZENNEGO</a:t>
              </a:r>
            </a:p>
            <a:p>
              <a:pPr marL="0" indent="0" algn="ctr" eaLnBrk="1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pl-PL" altLang="pl-PL" sz="800" b="1" dirty="0">
                  <a:solidFill>
                    <a:schemeClr val="bg1"/>
                  </a:solidFill>
                  <a:latin typeface="+mj-lt"/>
                </a:rPr>
                <a:t>ul. Józefa </a:t>
              </a:r>
              <a:r>
                <a:rPr lang="pl-PL" altLang="pl-PL" sz="800" b="1" dirty="0" err="1">
                  <a:solidFill>
                    <a:schemeClr val="bg1"/>
                  </a:solidFill>
                  <a:latin typeface="+mj-lt"/>
                </a:rPr>
                <a:t>Sarego</a:t>
              </a:r>
              <a:r>
                <a:rPr lang="pl-PL" altLang="pl-PL" sz="800" b="1" dirty="0">
                  <a:solidFill>
                    <a:schemeClr val="bg1"/>
                  </a:solidFill>
                  <a:latin typeface="+mj-lt"/>
                </a:rPr>
                <a:t> 4,</a:t>
              </a:r>
            </a:p>
            <a:p>
              <a:pPr marL="0" indent="0" algn="ctr" eaLnBrk="1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pl-PL" altLang="pl-PL" sz="800" b="1" dirty="0">
                  <a:solidFill>
                    <a:schemeClr val="bg1"/>
                  </a:solidFill>
                  <a:latin typeface="+mj-lt"/>
                </a:rPr>
                <a:t>31-047 Kraków</a:t>
              </a:r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85975" y="954088"/>
            <a:ext cx="9514146" cy="736600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085975" y="1825625"/>
            <a:ext cx="9524778" cy="435133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Symbol zastępczy daty 3">
            <a:extLst>
              <a:ext uri="{FF2B5EF4-FFF2-40B4-BE49-F238E27FC236}">
                <a16:creationId xmlns:a16="http://schemas.microsoft.com/office/drawing/2014/main" xmlns="" id="{63858D74-3D30-4CEB-B868-7E0329D4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stopki 4">
            <a:extLst>
              <a:ext uri="{FF2B5EF4-FFF2-40B4-BE49-F238E27FC236}">
                <a16:creationId xmlns:a16="http://schemas.microsoft.com/office/drawing/2014/main" xmlns="" id="{189E19E1-791F-4B6D-9145-0B2A9742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2" name="Symbol zastępczy numeru slajdu 5">
            <a:extLst>
              <a:ext uri="{FF2B5EF4-FFF2-40B4-BE49-F238E27FC236}">
                <a16:creationId xmlns:a16="http://schemas.microsoft.com/office/drawing/2014/main" xmlns="" id="{EDAA3FAE-AB12-4052-8904-42D33993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1C245-95DD-4EAA-9339-2D144AF42E8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40933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801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F9774690-8F16-4B6E-8EB2-DF4CC8753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7E302127-AD8D-4FEE-9D89-AB3A0796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2D1CB954-6133-4AB9-9445-1FD73E42B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B07928ED-6D10-4F14-8898-FE979E5AADC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67771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CC1D010F-9601-4DAB-8E5B-A4B0BD4D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B971F658-A9FD-44EE-9BA5-AF1477B59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38CB60DD-5E2D-466C-8A8C-A47B4EB3B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6AC7F49C-8261-42A7-B29A-EDD8920E87D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25824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954088"/>
            <a:ext cx="10515600" cy="7366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27BE193-356B-4A4C-BC6E-793E2D9ECC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55A7BEF-10D2-47EC-AD0C-BE5852875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6170F4B-DC81-4611-8928-AE7D5990F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729C4025-2BC9-4278-A1AB-79A2F5D8D98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20995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E7807B8-82D6-47FC-B273-1A3FEA775A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613850D-B832-4A92-9D32-75ACE1C1D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EC8AEBF5-6038-4496-B927-AA6CFB62A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1CB02CB3-5215-46DC-B517-0E5944B0AD1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36547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_m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>
            <a:extLst>
              <a:ext uri="{FF2B5EF4-FFF2-40B4-BE49-F238E27FC236}">
                <a16:creationId xmlns:a16="http://schemas.microsoft.com/office/drawing/2014/main" xmlns="" id="{E518DBB9-481D-4DC0-8554-1F0725AD2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761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n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>
            <a:extLst>
              <a:ext uri="{FF2B5EF4-FFF2-40B4-BE49-F238E27FC236}">
                <a16:creationId xmlns:a16="http://schemas.microsoft.com/office/drawing/2014/main" xmlns="" id="{B33572B8-4C60-42AB-83B5-C3436CC55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16">
            <a:extLst>
              <a:ext uri="{FF2B5EF4-FFF2-40B4-BE49-F238E27FC236}">
                <a16:creationId xmlns:a16="http://schemas.microsoft.com/office/drawing/2014/main" xmlns="" id="{C0407E26-0BE6-4E0A-AD58-144C3D2F02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04963" y="3136900"/>
            <a:ext cx="8982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-1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</a:defRPr>
            </a:lvl9pPr>
          </a:lstStyle>
          <a:p>
            <a:pPr algn="ctr" eaLnBrk="1" hangingPunct="1">
              <a:defRPr/>
            </a:pPr>
            <a:r>
              <a:rPr lang="pl-PL" altLang="pl-PL" sz="3200">
                <a:solidFill>
                  <a:schemeClr val="bg1"/>
                </a:solidFill>
                <a:latin typeface="Lato Black" panose="020F0A02020204030203" pitchFamily="34" charset="-18"/>
              </a:rPr>
              <a:t>Dziękujemy za uwagę!</a:t>
            </a:r>
          </a:p>
        </p:txBody>
      </p:sp>
    </p:spTree>
    <p:extLst>
      <p:ext uri="{BB962C8B-B14F-4D97-AF65-F5344CB8AC3E}">
        <p14:creationId xmlns:p14="http://schemas.microsoft.com/office/powerpoint/2010/main" val="401005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2E6FA96-D2C9-4B1D-A51A-C31515D2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810A864-FB05-44B2-9247-E6C04CA39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FF353FA-8446-4A5D-B58B-618A211DE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4C3BD-03A1-42B3-A90F-E44C79AB1AC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09944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24C0419D-F534-471D-8659-64BA1FDB3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A5EE7035-9581-42C3-9FDF-9DCF4BFF7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9B2FA506-8262-4F0B-B3B2-E2A61AC42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0F377-303A-4B5C-A0D5-D1248AD0DE0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91249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xmlns="" id="{00AE3455-45DB-4331-98F1-F6E7FE23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xmlns="" id="{478807F3-6243-4EF3-BE53-BC5B9E06D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AAA99258-1FF7-4A4E-89B1-1F47E6D67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354B06-4804-4DC2-86F9-5F1694A43F5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2628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xmlns="" id="{7F575BCE-7043-49CF-9171-1105E3F5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xmlns="" id="{190E3A0A-069F-49E1-A0EC-5D1660F78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xmlns="" id="{95028456-C920-48AF-BC3C-E38BBDD7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459E8-F90F-463E-94F6-3DBA3013A82C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88004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xmlns="" id="{A1C511AD-09F4-4C49-9E46-791A56CA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xmlns="" id="{CA778F9C-335C-4A6E-9A0A-F6B0D4C6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xmlns="" id="{D335F185-AC2E-4553-8A28-4BD996B7A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79F81-DE9B-4606-AB8C-5A961E86BD6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6410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47436A75-A4B1-47DA-9DF8-FD7D33FA8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EDEB5348-13CD-47E7-8B0D-2658B457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A8A5B74C-1EC1-4A31-A51A-00A1891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398FD-70C4-4427-B194-A5111F59771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4123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FDB160C9-E464-4269-B6E4-A267C20E5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5F7A9986-3083-4B04-91A7-526AA7808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95ED559A-BD77-45DF-AF31-896222165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0607E-E8CD-48C8-A75C-41E259B4E9E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7389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upa 6">
            <a:extLst>
              <a:ext uri="{FF2B5EF4-FFF2-40B4-BE49-F238E27FC236}">
                <a16:creationId xmlns:a16="http://schemas.microsoft.com/office/drawing/2014/main" xmlns="" id="{93C7AA8A-3190-4D9D-8169-B49D2C560CE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22263" y="325438"/>
            <a:ext cx="11561762" cy="6207125"/>
            <a:chOff x="322907" y="325720"/>
            <a:chExt cx="11560408" cy="6206560"/>
          </a:xfrm>
        </p:grpSpPr>
        <p:pic>
          <p:nvPicPr>
            <p:cNvPr id="1033" name="Obraz 9">
              <a:extLst>
                <a:ext uri="{FF2B5EF4-FFF2-40B4-BE49-F238E27FC236}">
                  <a16:creationId xmlns:a16="http://schemas.microsoft.com/office/drawing/2014/main" xmlns="" id="{6B0CB1DE-E538-442B-80A6-16A9E2C013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7240" y="5644312"/>
              <a:ext cx="2040800" cy="857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4" name="Grupa 14">
              <a:extLst>
                <a:ext uri="{FF2B5EF4-FFF2-40B4-BE49-F238E27FC236}">
                  <a16:creationId xmlns:a16="http://schemas.microsoft.com/office/drawing/2014/main" xmlns="" id="{899C970C-2611-4B9B-9178-DA47B62DAF4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22907" y="325720"/>
              <a:ext cx="11560408" cy="6206560"/>
              <a:chOff x="322907" y="324915"/>
              <a:chExt cx="11560408" cy="6206560"/>
            </a:xfrm>
          </p:grpSpPr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xmlns="" id="{01FA9CDA-9579-42A9-B2C7-787974DB2A0B}"/>
                  </a:ext>
                </a:extLst>
              </p:cNvPr>
              <p:cNvSpPr/>
              <p:nvPr userDrawn="1"/>
            </p:nvSpPr>
            <p:spPr>
              <a:xfrm rot="16200000">
                <a:off x="-2753390" y="3402798"/>
                <a:ext cx="6206560" cy="50794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/>
              </a:p>
            </p:txBody>
          </p:sp>
          <p:sp>
            <p:nvSpPr>
              <p:cNvPr id="12" name="Prostokąt 11">
                <a:extLst>
                  <a:ext uri="{FF2B5EF4-FFF2-40B4-BE49-F238E27FC236}">
                    <a16:creationId xmlns:a16="http://schemas.microsoft.com/office/drawing/2014/main" xmlns="" id="{B6383CE0-8E4D-4743-B6FA-4D538C1B404E}"/>
                  </a:ext>
                </a:extLst>
              </p:cNvPr>
              <p:cNvSpPr/>
              <p:nvPr userDrawn="1"/>
            </p:nvSpPr>
            <p:spPr>
              <a:xfrm>
                <a:off x="322907" y="6480680"/>
                <a:ext cx="11554059" cy="50795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/>
              </a:p>
            </p:txBody>
          </p:sp>
          <p:sp>
            <p:nvSpPr>
              <p:cNvPr id="13" name="Prostokąt 12">
                <a:extLst>
                  <a:ext uri="{FF2B5EF4-FFF2-40B4-BE49-F238E27FC236}">
                    <a16:creationId xmlns:a16="http://schemas.microsoft.com/office/drawing/2014/main" xmlns="" id="{E7EA105D-41D5-4876-8B61-B6B5CA81EC82}"/>
                  </a:ext>
                </a:extLst>
              </p:cNvPr>
              <p:cNvSpPr/>
              <p:nvPr userDrawn="1"/>
            </p:nvSpPr>
            <p:spPr>
              <a:xfrm>
                <a:off x="322907" y="324915"/>
                <a:ext cx="11554059" cy="50795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/>
              </a:p>
            </p:txBody>
          </p:sp>
          <p:sp>
            <p:nvSpPr>
              <p:cNvPr id="14" name="Prostokąt 13">
                <a:extLst>
                  <a:ext uri="{FF2B5EF4-FFF2-40B4-BE49-F238E27FC236}">
                    <a16:creationId xmlns:a16="http://schemas.microsoft.com/office/drawing/2014/main" xmlns="" id="{87BF8157-CB94-4DBA-9578-FFF3D0DC74E7}"/>
                  </a:ext>
                </a:extLst>
              </p:cNvPr>
              <p:cNvSpPr/>
              <p:nvPr userDrawn="1"/>
            </p:nvSpPr>
            <p:spPr>
              <a:xfrm rot="16200000">
                <a:off x="8754637" y="3402798"/>
                <a:ext cx="6206560" cy="50794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/>
              </a:p>
            </p:txBody>
          </p:sp>
        </p:grpSp>
      </p:grpSp>
      <p:sp>
        <p:nvSpPr>
          <p:cNvPr id="1027" name="Symbol zastępczy tytułu 1">
            <a:extLst>
              <a:ext uri="{FF2B5EF4-FFF2-40B4-BE49-F238E27FC236}">
                <a16:creationId xmlns:a16="http://schemas.microsoft.com/office/drawing/2014/main" xmlns="" id="{DF02DE25-4CDF-4B6E-9136-EF7B55D9135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954088"/>
            <a:ext cx="10515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8" name="Symbol zastępczy tekstu 2">
            <a:extLst>
              <a:ext uri="{FF2B5EF4-FFF2-40B4-BE49-F238E27FC236}">
                <a16:creationId xmlns:a16="http://schemas.microsoft.com/office/drawing/2014/main" xmlns="" id="{C0C83119-E720-40D1-90D5-13956259CF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A4796BE-B424-4F64-BBAC-7122DED9BC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488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EC44944-D274-4775-A91C-F064A4B48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488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ECEA4E7-4635-4CE8-A9C9-BD3558E09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488E"/>
                </a:solidFill>
              </a:defRPr>
            </a:lvl1pPr>
          </a:lstStyle>
          <a:p>
            <a:fld id="{633D7329-2F6D-4903-864B-6F3E7D454107}" type="slidenum">
              <a:rPr lang="pl-PL" altLang="pl-PL"/>
              <a:pPr/>
              <a:t>‹#›</a:t>
            </a:fld>
            <a:endParaRPr lang="pl-PL" altLang="pl-PL"/>
          </a:p>
        </p:txBody>
      </p:sp>
      <p:pic>
        <p:nvPicPr>
          <p:cNvPr id="1032" name="Obraz 7">
            <a:extLst>
              <a:ext uri="{FF2B5EF4-FFF2-40B4-BE49-F238E27FC236}">
                <a16:creationId xmlns:a16="http://schemas.microsoft.com/office/drawing/2014/main" xmlns="" id="{7430CBED-7CA8-43C5-8C4B-5756D5CDAAE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63538"/>
            <a:ext cx="16938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20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0063A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 panose="020F0A02020204030203" pitchFamily="34" charset="-1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 panose="020F0A02020204030203" pitchFamily="34" charset="-1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 panose="020F0A02020204030203" pitchFamily="34" charset="-1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 panose="020F0A02020204030203" pitchFamily="34" charset="-1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 panose="020F0A02020204030203" pitchFamily="34" charset="-1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 panose="020F0A02020204030203" pitchFamily="34" charset="-1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 panose="020F0A02020204030203" pitchFamily="34" charset="-1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 panose="020F0A02020204030203" pitchFamily="34" charset="-1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63AF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63A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0063A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0063A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0063A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upa 6">
            <a:extLst>
              <a:ext uri="{FF2B5EF4-FFF2-40B4-BE49-F238E27FC236}">
                <a16:creationId xmlns:a16="http://schemas.microsoft.com/office/drawing/2014/main" xmlns="" id="{E7B010F7-332D-4A7F-ADA9-3AE780BC487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600" y="101600"/>
            <a:ext cx="11884025" cy="6646863"/>
            <a:chOff x="322907" y="325720"/>
            <a:chExt cx="11560408" cy="6206560"/>
          </a:xfrm>
        </p:grpSpPr>
        <p:pic>
          <p:nvPicPr>
            <p:cNvPr id="1028" name="Obraz 9">
              <a:extLst>
                <a:ext uri="{FF2B5EF4-FFF2-40B4-BE49-F238E27FC236}">
                  <a16:creationId xmlns:a16="http://schemas.microsoft.com/office/drawing/2014/main" xmlns="" id="{05842A86-137C-40FB-867F-1453E88F7E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720" y="5624349"/>
              <a:ext cx="2040800" cy="857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9" name="Grupa 14">
              <a:extLst>
                <a:ext uri="{FF2B5EF4-FFF2-40B4-BE49-F238E27FC236}">
                  <a16:creationId xmlns:a16="http://schemas.microsoft.com/office/drawing/2014/main" xmlns="" id="{3BD00782-C9BE-4C01-9C5C-BC6D68C09BA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22907" y="325720"/>
              <a:ext cx="11560408" cy="6206560"/>
              <a:chOff x="322907" y="324915"/>
              <a:chExt cx="11560408" cy="6206560"/>
            </a:xfrm>
          </p:grpSpPr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xmlns="" id="{5FFAD701-761F-4769-AFB7-4E0C4D6B2A21}"/>
                  </a:ext>
                </a:extLst>
              </p:cNvPr>
              <p:cNvSpPr/>
              <p:nvPr userDrawn="1"/>
            </p:nvSpPr>
            <p:spPr>
              <a:xfrm rot="16200000">
                <a:off x="-2753348" y="3402715"/>
                <a:ext cx="6206560" cy="50960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/>
              </a:p>
            </p:txBody>
          </p:sp>
          <p:sp>
            <p:nvSpPr>
              <p:cNvPr id="12" name="Prostokąt 11">
                <a:extLst>
                  <a:ext uri="{FF2B5EF4-FFF2-40B4-BE49-F238E27FC236}">
                    <a16:creationId xmlns:a16="http://schemas.microsoft.com/office/drawing/2014/main" xmlns="" id="{6D09931B-663F-4386-A613-2834C97177F2}"/>
                  </a:ext>
                </a:extLst>
              </p:cNvPr>
              <p:cNvSpPr/>
              <p:nvPr userDrawn="1"/>
            </p:nvSpPr>
            <p:spPr>
              <a:xfrm>
                <a:off x="322907" y="6481075"/>
                <a:ext cx="11554231" cy="50400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/>
              </a:p>
            </p:txBody>
          </p:sp>
          <p:sp>
            <p:nvSpPr>
              <p:cNvPr id="13" name="Prostokąt 12">
                <a:extLst>
                  <a:ext uri="{FF2B5EF4-FFF2-40B4-BE49-F238E27FC236}">
                    <a16:creationId xmlns:a16="http://schemas.microsoft.com/office/drawing/2014/main" xmlns="" id="{8E63303A-FA4F-4D12-8503-8BFEDD392347}"/>
                  </a:ext>
                </a:extLst>
              </p:cNvPr>
              <p:cNvSpPr/>
              <p:nvPr userDrawn="1"/>
            </p:nvSpPr>
            <p:spPr>
              <a:xfrm>
                <a:off x="322907" y="324915"/>
                <a:ext cx="11554231" cy="50400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/>
              </a:p>
            </p:txBody>
          </p:sp>
          <p:sp>
            <p:nvSpPr>
              <p:cNvPr id="14" name="Prostokąt 13">
                <a:extLst>
                  <a:ext uri="{FF2B5EF4-FFF2-40B4-BE49-F238E27FC236}">
                    <a16:creationId xmlns:a16="http://schemas.microsoft.com/office/drawing/2014/main" xmlns="" id="{A54A987E-2A9B-4B7A-A997-03C89E9D81DA}"/>
                  </a:ext>
                </a:extLst>
              </p:cNvPr>
              <p:cNvSpPr/>
              <p:nvPr userDrawn="1"/>
            </p:nvSpPr>
            <p:spPr>
              <a:xfrm rot="16200000">
                <a:off x="8754555" y="3402715"/>
                <a:ext cx="6206560" cy="50960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/>
              </a:p>
            </p:txBody>
          </p:sp>
        </p:grpSp>
      </p:grpSp>
      <p:pic>
        <p:nvPicPr>
          <p:cNvPr id="1027" name="Obraz 7">
            <a:extLst>
              <a:ext uri="{FF2B5EF4-FFF2-40B4-BE49-F238E27FC236}">
                <a16:creationId xmlns:a16="http://schemas.microsoft.com/office/drawing/2014/main" xmlns="" id="{B737D9A5-E7A8-4326-A4A1-F69E66C6D06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7163"/>
            <a:ext cx="16938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04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0063A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 panose="020F0A02020204030203" pitchFamily="34" charset="-1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 panose="020F0A02020204030203" pitchFamily="34" charset="-1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 panose="020F0A02020204030203" pitchFamily="34" charset="-1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 panose="020F0A02020204030203" pitchFamily="34" charset="-18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 panose="020F0A02020204030203" pitchFamily="34" charset="-18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 panose="020F0A02020204030203" pitchFamily="34" charset="-18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 panose="020F0A02020204030203" pitchFamily="34" charset="-18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 panose="020F0A02020204030203" pitchFamily="34" charset="-18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63AF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63AF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0063AF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0063AF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0063AF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p.krakow.pl/planowanieprzestrzenn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EA93E68F-50B6-4E0A-BDEC-D8BB3276D2D3}"/>
              </a:ext>
            </a:extLst>
          </p:cNvPr>
          <p:cNvSpPr txBox="1">
            <a:spLocks/>
          </p:cNvSpPr>
          <p:nvPr/>
        </p:nvSpPr>
        <p:spPr bwMode="auto">
          <a:xfrm>
            <a:off x="0" y="348018"/>
            <a:ext cx="12192000" cy="14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 panose="020F0A02020204030203" pitchFamily="34" charset="-1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 panose="020F0A02020204030203" pitchFamily="34" charset="-1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 panose="020F0A02020204030203" pitchFamily="34" charset="-1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 panose="020F0A02020204030203" pitchFamily="34" charset="-1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 panose="020F0A02020204030203" pitchFamily="34" charset="-1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 panose="020F0A02020204030203" pitchFamily="34" charset="-1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 panose="020F0A02020204030203" pitchFamily="34" charset="-1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 panose="020F0A02020204030203" pitchFamily="34" charset="-1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j-ea"/>
                <a:cs typeface="Arial" panose="020B0604020202020204" pitchFamily="34" charset="0"/>
              </a:rPr>
              <a:t>INFORMACJA PREZYDENTA</a:t>
            </a:r>
            <a:r>
              <a:rPr kumimoji="0" lang="pl-PL" altLang="pl-PL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j-ea"/>
                <a:cs typeface="Arial" panose="020B0604020202020204" pitchFamily="34" charset="0"/>
              </a:rPr>
              <a:t> MIASTA KRAKOWA O WYNIKACH KONSULTACJI W SPRAWIE ZAGOSPODAROWANIA DZIELNIC XII I XIII MIASTA KRAKOWA 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j-ea"/>
              <a:cs typeface="+mj-cs"/>
            </a:endParaRPr>
          </a:p>
        </p:txBody>
      </p:sp>
      <p:sp>
        <p:nvSpPr>
          <p:cNvPr id="6" name="Tytuł 2">
            <a:extLst>
              <a:ext uri="{FF2B5EF4-FFF2-40B4-BE49-F238E27FC236}">
                <a16:creationId xmlns:a16="http://schemas.microsoft.com/office/drawing/2014/main" xmlns="" id="{EA93E68F-50B6-4E0A-BDEC-D8BB3276D2D3}"/>
              </a:ext>
            </a:extLst>
          </p:cNvPr>
          <p:cNvSpPr txBox="1">
            <a:spLocks/>
          </p:cNvSpPr>
          <p:nvPr/>
        </p:nvSpPr>
        <p:spPr bwMode="auto">
          <a:xfrm>
            <a:off x="-47767" y="4751695"/>
            <a:ext cx="12303457" cy="14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 panose="020F0A02020204030203" pitchFamily="34" charset="-1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 panose="020F0A02020204030203" pitchFamily="34" charset="-1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 panose="020F0A02020204030203" pitchFamily="34" charset="-1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 panose="020F0A02020204030203" pitchFamily="34" charset="-1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 panose="020F0A02020204030203" pitchFamily="34" charset="-1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 panose="020F0A02020204030203" pitchFamily="34" charset="-1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 panose="020F0A02020204030203" pitchFamily="34" charset="-1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 panose="020F0A02020204030203" pitchFamily="34" charset="-1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j-ea"/>
                <a:cs typeface="Arial" panose="020B0604020202020204" pitchFamily="34" charset="0"/>
              </a:rPr>
              <a:t>SESJA RADY MIASTA KRAKOWA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noProof="0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07.02.2024 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F75AE3BA-99A7-42ED-927E-CFE675AFF065}"/>
              </a:ext>
            </a:extLst>
          </p:cNvPr>
          <p:cNvSpPr/>
          <p:nvPr/>
        </p:nvSpPr>
        <p:spPr>
          <a:xfrm>
            <a:off x="307075" y="957242"/>
            <a:ext cx="3794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>
              <a:spcBef>
                <a:spcPts val="600"/>
              </a:spcBef>
              <a:defRPr/>
            </a:pPr>
            <a:r>
              <a:rPr lang="pl-PL" sz="2400" b="1" kern="0" dirty="0">
                <a:solidFill>
                  <a:srgbClr val="0064A7"/>
                </a:solidFill>
                <a:latin typeface="Lato" panose="020F0502020204030203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Infrastruktura społeczna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FF07702D-7BFA-665E-B1F8-36B0434925F1}"/>
              </a:ext>
            </a:extLst>
          </p:cNvPr>
          <p:cNvSpPr txBox="1"/>
          <p:nvPr/>
        </p:nvSpPr>
        <p:spPr>
          <a:xfrm>
            <a:off x="561374" y="1473498"/>
            <a:ext cx="3855669" cy="142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1 Szkoła podstawowa</a:t>
            </a:r>
          </a:p>
          <a:p>
            <a:pPr marL="457200" indent="-4572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latin typeface="Lato" panose="020F0502020204030203" pitchFamily="34" charset="-18"/>
              </a:rPr>
              <a:t>1 Filia Biblioteki Kraków</a:t>
            </a:r>
          </a:p>
          <a:p>
            <a:pPr marL="457200" indent="-4572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latin typeface="Lato" panose="020F0502020204030203" pitchFamily="34" charset="-18"/>
              </a:rPr>
              <a:t>7 Przedszkoli i żłobków</a:t>
            </a:r>
          </a:p>
          <a:p>
            <a:pPr marL="457200" indent="-4572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latin typeface="Lato" panose="020F0502020204030203" pitchFamily="34" charset="-18"/>
              </a:rPr>
              <a:t>Bliskość terenów rekreacyjnych</a:t>
            </a:r>
            <a:endParaRPr lang="pl-PL" sz="11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1B670B1C-EFC0-3C2A-292D-40E790E2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075" y="935689"/>
            <a:ext cx="3138830" cy="209124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09310DE4-43E7-956E-AC57-895A1C2C1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100" y="3509555"/>
            <a:ext cx="3711805" cy="2470413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CF7E7E2F-8767-2D4B-C8FB-5563E155E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98" y="3579473"/>
            <a:ext cx="3705620" cy="2470413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8044D253-A441-C74B-0071-CC54A01C3366}"/>
              </a:ext>
            </a:extLst>
          </p:cNvPr>
          <p:cNvSpPr txBox="1"/>
          <p:nvPr/>
        </p:nvSpPr>
        <p:spPr>
          <a:xfrm>
            <a:off x="600794" y="6049886"/>
            <a:ext cx="3776828" cy="346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sz="1600" i="1" dirty="0">
                <a:latin typeface="Lato" panose="020F0502020204030203" pitchFamily="34" charset="-18"/>
              </a:rPr>
              <a:t>Szkoła Podstawowa nr 20, ul. Agatowa 41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79EF8D1B-D8D8-56A1-B66B-7B4BB1F04232}"/>
              </a:ext>
            </a:extLst>
          </p:cNvPr>
          <p:cNvSpPr txBox="1"/>
          <p:nvPr/>
        </p:nvSpPr>
        <p:spPr>
          <a:xfrm>
            <a:off x="5654957" y="6013006"/>
            <a:ext cx="3941988" cy="346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sz="1600" i="1" dirty="0">
                <a:latin typeface="Lato" panose="020F0502020204030203" pitchFamily="34" charset="-18"/>
              </a:rPr>
              <a:t>Park Miejski Bagry Wielkie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243C8CAE-9F10-68A0-BED2-871BA75C9D48}"/>
              </a:ext>
            </a:extLst>
          </p:cNvPr>
          <p:cNvSpPr txBox="1"/>
          <p:nvPr/>
        </p:nvSpPr>
        <p:spPr>
          <a:xfrm>
            <a:off x="5148496" y="2973087"/>
            <a:ext cx="3941988" cy="346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sz="1600" i="1" dirty="0">
                <a:latin typeface="Lato" panose="020F0502020204030203" pitchFamily="34" charset="-18"/>
              </a:rPr>
              <a:t>Biblioteka Kraków Filia 42, ul. Agatowa 33</a:t>
            </a:r>
          </a:p>
        </p:txBody>
      </p:sp>
    </p:spTree>
    <p:extLst>
      <p:ext uri="{BB962C8B-B14F-4D97-AF65-F5344CB8AC3E}">
        <p14:creationId xmlns:p14="http://schemas.microsoft.com/office/powerpoint/2010/main" val="2057095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220D2D25-A32C-4E67-B872-E2B4A629CF54}"/>
              </a:ext>
            </a:extLst>
          </p:cNvPr>
          <p:cNvSpPr/>
          <p:nvPr/>
        </p:nvSpPr>
        <p:spPr>
          <a:xfrm>
            <a:off x="443552" y="902651"/>
            <a:ext cx="3432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>
              <a:spcBef>
                <a:spcPts val="600"/>
              </a:spcBef>
              <a:defRPr/>
            </a:pPr>
            <a:r>
              <a:rPr lang="pl-PL" sz="2400" b="1" kern="0" dirty="0">
                <a:solidFill>
                  <a:srgbClr val="0064A7"/>
                </a:solidFill>
                <a:latin typeface="Lato" panose="020F0502020204030203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Oferta komunikacyjna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CA0F9607-A2FF-4690-2D2A-DE4607FC2889}"/>
              </a:ext>
            </a:extLst>
          </p:cNvPr>
          <p:cNvSpPr txBox="1"/>
          <p:nvPr/>
        </p:nvSpPr>
        <p:spPr>
          <a:xfrm>
            <a:off x="1190085" y="1712014"/>
            <a:ext cx="8645974" cy="2391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wschodnia obwodnica miasta – </a:t>
            </a:r>
            <a:r>
              <a:rPr lang="pl-PL" sz="1600" b="1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droga ekspresowa S7</a:t>
            </a:r>
            <a:r>
              <a:rPr lang="pl-PL" sz="1600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która zapewnia połączenie obszaru z </a:t>
            </a:r>
            <a:r>
              <a:rPr lang="pl-PL" sz="1600" b="1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autostradą A4</a:t>
            </a:r>
            <a:r>
              <a:rPr lang="pl-PL" sz="1600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pl-PL" sz="1600" dirty="0"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dostęp do sieci ulicznej miasta poprzez </a:t>
            </a:r>
            <a:r>
              <a:rPr lang="pl-PL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sieć dróg wewnętrznych połączonych z ul. Christo </a:t>
            </a:r>
            <a:r>
              <a:rPr lang="pl-PL" sz="1600" b="1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Botewa</a:t>
            </a:r>
            <a:r>
              <a:rPr lang="pl-PL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ul. Tadeusza </a:t>
            </a:r>
            <a:r>
              <a:rPr lang="pl-PL" sz="1600" b="1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Śliwiaka</a:t>
            </a:r>
            <a:r>
              <a:rPr lang="pl-PL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 ul. Półłanki </a:t>
            </a:r>
            <a:r>
              <a:rPr lang="pl-PL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 drogami klasy zbiorczej o kategorii drogi powiatowej;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podstawowy szkielet obsługi komunikacyjnej obszaru  stanowi: </a:t>
            </a:r>
            <a:r>
              <a:rPr lang="pl-PL" sz="1600" b="1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ul. Płk. Stanisława Dąbka, ul. Biskupińska, ul. Obrońców Modlina, ul. Kosiarzy </a:t>
            </a:r>
            <a:r>
              <a:rPr lang="pl-PL" sz="1600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oraz w części wschodniej </a:t>
            </a:r>
            <a:r>
              <a:rPr lang="pl-PL" sz="1600" b="1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ul. Nad Drwiną, ul. Domagały, ul. Agatowa</a:t>
            </a:r>
            <a:r>
              <a:rPr lang="pl-PL" sz="1600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Grafika 19" descr="Samochód z wypełnieniem pełnym">
            <a:extLst>
              <a:ext uri="{FF2B5EF4-FFF2-40B4-BE49-F238E27FC236}">
                <a16:creationId xmlns:a16="http://schemas.microsoft.com/office/drawing/2014/main" xmlns="" id="{28C51763-8EEA-EB56-D35F-BB1E94FD08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2759" y="1178165"/>
            <a:ext cx="720000" cy="720000"/>
          </a:xfrm>
          <a:prstGeom prst="rect">
            <a:avLst/>
          </a:prstGeom>
        </p:spPr>
      </p:pic>
      <p:pic>
        <p:nvPicPr>
          <p:cNvPr id="15" name="Grafika 29" descr="Przeszkol z wypełnieniem pełnym">
            <a:extLst>
              <a:ext uri="{FF2B5EF4-FFF2-40B4-BE49-F238E27FC236}">
                <a16:creationId xmlns:a16="http://schemas.microsoft.com/office/drawing/2014/main" xmlns="" id="{27D8FB9E-93DD-A77E-AFEA-E93A822DBF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6422" y="4103374"/>
            <a:ext cx="540000" cy="54000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EEAB1B55-38E0-352D-C608-3BCCDE27693F}"/>
              </a:ext>
            </a:extLst>
          </p:cNvPr>
          <p:cNvSpPr txBox="1"/>
          <p:nvPr/>
        </p:nvSpPr>
        <p:spPr>
          <a:xfrm>
            <a:off x="1190085" y="4767194"/>
            <a:ext cx="8161171" cy="9632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 sz="120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pl-PL" sz="1600" b="1" dirty="0"/>
              <a:t>3 przystanki kolejowe</a:t>
            </a:r>
            <a:r>
              <a:rPr lang="pl-PL" sz="1600" dirty="0"/>
              <a:t>: Kraków Złocień, Kraków Bieżanów, Kraków Prokocim </a:t>
            </a:r>
          </a:p>
          <a:p>
            <a:r>
              <a:rPr lang="pl-PL" sz="1600" dirty="0"/>
              <a:t>Możliwa </a:t>
            </a:r>
            <a:r>
              <a:rPr lang="pl-PL" sz="1600" b="1" dirty="0"/>
              <a:t>linia kolejowej o przebiegu południkowym </a:t>
            </a:r>
            <a:r>
              <a:rPr lang="pl-PL" sz="1600" dirty="0"/>
              <a:t>wraz z przystankiem kolejowym w sąsiedztwie Osiedla Złocień)</a:t>
            </a:r>
          </a:p>
        </p:txBody>
      </p:sp>
    </p:spTree>
    <p:extLst>
      <p:ext uri="{BB962C8B-B14F-4D97-AF65-F5344CB8AC3E}">
        <p14:creationId xmlns:p14="http://schemas.microsoft.com/office/powerpoint/2010/main" val="7436671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30D9BCC7-11CC-C63C-3D05-A27A84A8D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36" b="89936" l="741" r="99259">
                        <a14:foregroundMark x1="5291" y1="12420" x2="37884" y2="23340"/>
                        <a14:foregroundMark x1="37884" y1="23340" x2="32275" y2="19700"/>
                        <a14:foregroundMark x1="32275" y1="19700" x2="47725" y2="16702"/>
                        <a14:foregroundMark x1="47725" y1="16702" x2="68995" y2="22698"/>
                        <a14:foregroundMark x1="68995" y1="22698" x2="84550" y2="20771"/>
                        <a14:foregroundMark x1="84550" y1="20771" x2="92381" y2="20985"/>
                        <a14:foregroundMark x1="92381" y1="20985" x2="97354" y2="27409"/>
                        <a14:foregroundMark x1="97354" y1="27409" x2="77566" y2="71520"/>
                        <a14:foregroundMark x1="77566" y1="71520" x2="82116" y2="82227"/>
                        <a14:foregroundMark x1="82116" y1="82227" x2="66243" y2="92291"/>
                        <a14:foregroundMark x1="66243" y1="92291" x2="741" y2="45824"/>
                        <a14:foregroundMark x1="741" y1="45824" x2="5291" y2="11777"/>
                        <a14:foregroundMark x1="93439" y1="19914" x2="97884" y2="27195"/>
                        <a14:foregroundMark x1="97884" y1="27195" x2="94392" y2="36617"/>
                        <a14:foregroundMark x1="94392" y1="36617" x2="92169" y2="38330"/>
                        <a14:foregroundMark x1="97460" y1="23983" x2="99259" y2="25054"/>
                        <a14:backgroundMark x1="7407" y1="23126" x2="7407" y2="231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4271" y="902651"/>
            <a:ext cx="8115552" cy="4010543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F75AE3BA-99A7-42ED-927E-CFE675AFF065}"/>
              </a:ext>
            </a:extLst>
          </p:cNvPr>
          <p:cNvSpPr/>
          <p:nvPr/>
        </p:nvSpPr>
        <p:spPr>
          <a:xfrm>
            <a:off x="307075" y="957242"/>
            <a:ext cx="3794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>
              <a:spcBef>
                <a:spcPts val="600"/>
              </a:spcBef>
              <a:defRPr/>
            </a:pPr>
            <a:r>
              <a:rPr lang="pl-PL" sz="2400" b="1" kern="0" dirty="0" smtClean="0">
                <a:solidFill>
                  <a:srgbClr val="0064A7"/>
                </a:solidFill>
                <a:latin typeface="Lato" panose="020F0502020204030203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Struktura własności </a:t>
            </a:r>
            <a:endParaRPr lang="pl-PL" sz="2400" b="1" kern="0" dirty="0">
              <a:solidFill>
                <a:srgbClr val="0064A7"/>
              </a:solidFill>
              <a:latin typeface="Lato" panose="020F0502020204030203" pitchFamily="34" charset="-18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C5109891-3EE6-F49D-DB41-13B12B485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52" y="3505936"/>
            <a:ext cx="5214897" cy="292369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F02BFD79-1FEB-58C5-96C5-CC3322A43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2896" y="4913194"/>
            <a:ext cx="2007005" cy="145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091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403095" y="958029"/>
            <a:ext cx="732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Mapa stężenia substancji </a:t>
            </a: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odorowych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63AF"/>
              </a:solidFill>
              <a:effectLst/>
              <a:uLnTx/>
              <a:uFillTx/>
              <a:latin typeface="Lato" panose="020F0502020204030203" pitchFamily="34" charset="-18"/>
              <a:ea typeface="+mn-ea"/>
              <a:cs typeface="+mn-cs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5F9BCE9F-E8B5-9E55-846A-04FDB7C5E776}"/>
              </a:ext>
            </a:extLst>
          </p:cNvPr>
          <p:cNvSpPr txBox="1"/>
          <p:nvPr/>
        </p:nvSpPr>
        <p:spPr>
          <a:xfrm>
            <a:off x="533344" y="1430797"/>
            <a:ext cx="5405741" cy="1446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1. Wodociągi Miasta Krakowa S.A. - oczyszczalnia </a:t>
            </a:r>
            <a:r>
              <a:rPr kumimoji="0" lang="pl-PL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Płaszów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,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2. SUEZ Małopolska Sp. z o.o</a:t>
            </a:r>
            <a:r>
              <a:rPr kumimoji="0" lang="pl-PL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., (obecnie </a:t>
            </a:r>
            <a:r>
              <a:rPr kumimoji="0" lang="pl-PL" sz="1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PreZero</a:t>
            </a:r>
            <a:r>
              <a:rPr kumimoji="0" lang="pl-PL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Sp. z o.o.)</a:t>
            </a:r>
            <a:endParaRPr kumimoji="0" lang="pl-PL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to" panose="020F0502020204030203" pitchFamily="34" charset="-18"/>
              <a:ea typeface="+mn-ea"/>
              <a:cs typeface="+mn-cs"/>
            </a:endParaRP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3. Krakowskie Zakłady Garbarskie S.A.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endParaRPr lang="pl-PL" sz="1600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DE330986-0491-F054-9C24-E4C75B4ECC79}"/>
              </a:ext>
            </a:extLst>
          </p:cNvPr>
          <p:cNvSpPr txBox="1"/>
          <p:nvPr/>
        </p:nvSpPr>
        <p:spPr>
          <a:xfrm>
            <a:off x="5970167" y="1398229"/>
            <a:ext cx="4225442" cy="1787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4. FCC Sp. z o.o.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5. Kompleks Handlowy Rybitwy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6. </a:t>
            </a:r>
            <a:r>
              <a:rPr kumimoji="0" lang="pl-PL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Remondis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Kraków Sp. z o.o.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7. MIKI Recykling Sp. z o.o.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endParaRPr lang="pl-PL" sz="1600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C7E36CD1-941A-3544-5768-9427FACD3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738" y="2881069"/>
            <a:ext cx="6666044" cy="3100885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6400B789-A54D-BB89-C05C-2E2ABD106D9E}"/>
              </a:ext>
            </a:extLst>
          </p:cNvPr>
          <p:cNvSpPr txBox="1"/>
          <p:nvPr/>
        </p:nvSpPr>
        <p:spPr>
          <a:xfrm>
            <a:off x="1610575" y="5986189"/>
            <a:ext cx="8509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 dirty="0">
                <a:latin typeface="Lato" panose="020F0502020204030203" pitchFamily="34" charset="-18"/>
              </a:rPr>
              <a:t>Mapa stężenia substancji </a:t>
            </a:r>
            <a:r>
              <a:rPr lang="pl-PL" sz="1400" i="1" dirty="0" err="1">
                <a:latin typeface="Lato" panose="020F0502020204030203" pitchFamily="34" charset="-18"/>
              </a:rPr>
              <a:t>odorowych</a:t>
            </a:r>
            <a:r>
              <a:rPr lang="pl-PL" sz="1400" i="1" dirty="0">
                <a:latin typeface="Lato" panose="020F0502020204030203" pitchFamily="34" charset="-18"/>
              </a:rPr>
              <a:t> </a:t>
            </a:r>
            <a:br>
              <a:rPr lang="pl-PL" sz="1400" i="1" dirty="0">
                <a:latin typeface="Lato" panose="020F0502020204030203" pitchFamily="34" charset="-18"/>
              </a:rPr>
            </a:br>
            <a:r>
              <a:rPr lang="pl-PL" sz="1400" i="1" dirty="0">
                <a:latin typeface="Lato" panose="020F0502020204030203" pitchFamily="34" charset="-18"/>
              </a:rPr>
              <a:t>Źródło: Raport z badań uciążliwości </a:t>
            </a:r>
            <a:r>
              <a:rPr lang="pl-PL" sz="1400" i="1" dirty="0" err="1">
                <a:latin typeface="Lato" panose="020F0502020204030203" pitchFamily="34" charset="-18"/>
              </a:rPr>
              <a:t>odorowej</a:t>
            </a:r>
            <a:r>
              <a:rPr lang="pl-PL" sz="1400" i="1" dirty="0">
                <a:latin typeface="Lato" panose="020F0502020204030203" pitchFamily="34" charset="-18"/>
              </a:rPr>
              <a:t>  na terenie południowo – wschodniej części Krakowa </a:t>
            </a:r>
          </a:p>
        </p:txBody>
      </p:sp>
    </p:spTree>
    <p:extLst>
      <p:ext uri="{BB962C8B-B14F-4D97-AF65-F5344CB8AC3E}">
        <p14:creationId xmlns:p14="http://schemas.microsoft.com/office/powerpoint/2010/main" val="25006275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-995197" y="978882"/>
            <a:ext cx="7359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Strategia rozwoju Krakowa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C5790AC1-7E0C-2C6E-2E5B-853925B9835C}"/>
              </a:ext>
            </a:extLst>
          </p:cNvPr>
          <p:cNvSpPr txBox="1"/>
          <p:nvPr/>
        </p:nvSpPr>
        <p:spPr>
          <a:xfrm>
            <a:off x="727060" y="1516778"/>
            <a:ext cx="7817799" cy="1803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Obszary strategicznych projektów miejskich</a:t>
            </a:r>
          </a:p>
          <a:p>
            <a:pPr marL="457200" indent="-4572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Balice</a:t>
            </a:r>
          </a:p>
          <a:p>
            <a:pPr marL="457200" indent="-4572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latin typeface="Lato" panose="020F0502020204030203" pitchFamily="34" charset="-18"/>
              </a:rPr>
              <a:t>Park Rzeki Wisły</a:t>
            </a:r>
          </a:p>
          <a:p>
            <a:pPr marL="457200" indent="-4572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b="1" dirty="0" err="1">
                <a:latin typeface="Lato" panose="020F0502020204030203" pitchFamily="34" charset="-18"/>
              </a:rPr>
              <a:t>Płaszów</a:t>
            </a:r>
            <a:r>
              <a:rPr lang="pl-PL" sz="1600" b="1" dirty="0">
                <a:latin typeface="Lato" panose="020F0502020204030203" pitchFamily="34" charset="-18"/>
              </a:rPr>
              <a:t> Rybitwy</a:t>
            </a:r>
          </a:p>
          <a:p>
            <a:pPr marL="457200" indent="-4572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latin typeface="Lato" panose="020F0502020204030203" pitchFamily="34" charset="-18"/>
              </a:rPr>
              <a:t>Kraków – Nowa Huta Przyszłości</a:t>
            </a:r>
            <a:endParaRPr lang="pl-PL" sz="1600" b="1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4F8CFF19-64AE-F2A9-2A9F-F7EFAC91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478" y="1816378"/>
            <a:ext cx="7060353" cy="460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19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012" y="1419367"/>
            <a:ext cx="7092811" cy="494731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2B4484DB-CED1-428C-873B-C695BE1011E1}"/>
              </a:ext>
            </a:extLst>
          </p:cNvPr>
          <p:cNvSpPr txBox="1"/>
          <p:nvPr/>
        </p:nvSpPr>
        <p:spPr>
          <a:xfrm>
            <a:off x="423081" y="864982"/>
            <a:ext cx="324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64A7"/>
                </a:solidFill>
                <a:latin typeface="Lato" panose="020F0502020204030203" pitchFamily="34" charset="-18"/>
              </a:rPr>
              <a:t>Kontekst planistyczny</a:t>
            </a:r>
            <a:endParaRPr lang="pl-PL" b="1" dirty="0">
              <a:solidFill>
                <a:srgbClr val="0064A7"/>
              </a:solidFill>
              <a:latin typeface="Lato" panose="020F0502020204030203" pitchFamily="34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18140042-05D8-D903-26A4-F1E12D4C72B9}"/>
              </a:ext>
            </a:extLst>
          </p:cNvPr>
          <p:cNvSpPr txBox="1"/>
          <p:nvPr/>
        </p:nvSpPr>
        <p:spPr>
          <a:xfrm>
            <a:off x="496502" y="1312295"/>
            <a:ext cx="8988691" cy="1677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sz="1600" b="1" dirty="0">
                <a:latin typeface="Lato" panose="020F0502020204030203" pitchFamily="34" charset="-18"/>
              </a:rPr>
              <a:t>Na obszarze tym obowiązują plany miejscowe: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Lato" panose="020F0502020204030203" pitchFamily="34" charset="-18"/>
              </a:rPr>
              <a:t>MPZP obszaru „</a:t>
            </a:r>
            <a:r>
              <a:rPr lang="pl-PL" sz="1400" dirty="0" err="1">
                <a:latin typeface="Lato" panose="020F0502020204030203" pitchFamily="34" charset="-18"/>
              </a:rPr>
              <a:t>Płaszów</a:t>
            </a:r>
            <a:r>
              <a:rPr lang="pl-PL" sz="1400" dirty="0">
                <a:latin typeface="Lato" panose="020F0502020204030203" pitchFamily="34" charset="-18"/>
              </a:rPr>
              <a:t> – Rybitwy”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Lato" panose="020F0502020204030203" pitchFamily="34" charset="-18"/>
              </a:rPr>
              <a:t>MPZP obszaru „Bagry”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Lato" panose="020F0502020204030203" pitchFamily="34" charset="-18"/>
              </a:rPr>
              <a:t>MPZP obszaru „Dla wybranych obszarów </a:t>
            </a:r>
            <a:endParaRPr lang="pl-PL" sz="1400" dirty="0" smtClean="0">
              <a:latin typeface="Lato" panose="020F0502020204030203" pitchFamily="34" charset="-18"/>
            </a:endParaRPr>
          </a:p>
          <a:p>
            <a:pPr>
              <a:lnSpc>
                <a:spcPct val="114000"/>
              </a:lnSpc>
            </a:pPr>
            <a:r>
              <a:rPr lang="pl-PL" sz="1400" dirty="0" smtClean="0">
                <a:latin typeface="Lato" panose="020F0502020204030203" pitchFamily="34" charset="-18"/>
              </a:rPr>
              <a:t>         przyrodniczych </a:t>
            </a:r>
            <a:r>
              <a:rPr lang="pl-PL" sz="1400" dirty="0">
                <a:latin typeface="Lato" panose="020F0502020204030203" pitchFamily="34" charset="-18"/>
              </a:rPr>
              <a:t>miasta </a:t>
            </a:r>
            <a:r>
              <a:rPr lang="pl-PL" sz="1400" dirty="0" smtClean="0">
                <a:latin typeface="Lato" panose="020F0502020204030203" pitchFamily="34" charset="-18"/>
              </a:rPr>
              <a:t>Kraków</a:t>
            </a:r>
          </a:p>
          <a:p>
            <a:pPr>
              <a:lnSpc>
                <a:spcPct val="114000"/>
              </a:lnSpc>
            </a:pPr>
            <a:r>
              <a:rPr lang="pl-PL" sz="1400" dirty="0" smtClean="0">
                <a:latin typeface="Lato" panose="020F0502020204030203" pitchFamily="34" charset="-18"/>
              </a:rPr>
              <a:t>         – </a:t>
            </a:r>
            <a:r>
              <a:rPr lang="pl-PL" sz="1400" dirty="0">
                <a:latin typeface="Lato" panose="020F0502020204030203" pitchFamily="34" charset="-18"/>
              </a:rPr>
              <a:t>etap A – 166 oraz etap B-167”</a:t>
            </a:r>
          </a:p>
        </p:txBody>
      </p:sp>
    </p:spTree>
    <p:extLst>
      <p:ext uri="{BB962C8B-B14F-4D97-AF65-F5344CB8AC3E}">
        <p14:creationId xmlns:p14="http://schemas.microsoft.com/office/powerpoint/2010/main" val="10228987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B4484DB-CED1-428C-873B-C695BE1011E1}"/>
              </a:ext>
            </a:extLst>
          </p:cNvPr>
          <p:cNvSpPr txBox="1"/>
          <p:nvPr/>
        </p:nvSpPr>
        <p:spPr>
          <a:xfrm>
            <a:off x="-343879" y="902651"/>
            <a:ext cx="7327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64A7"/>
                </a:solidFill>
                <a:latin typeface="Lato" panose="020F0502020204030203" pitchFamily="34" charset="-18"/>
              </a:rPr>
              <a:t>Kierunki zmian w strukturze przestrzennej</a:t>
            </a:r>
            <a:endParaRPr lang="pl-PL" b="1" dirty="0">
              <a:solidFill>
                <a:srgbClr val="0064A7"/>
              </a:solidFill>
              <a:latin typeface="Lato" panose="020F0502020204030203" pitchFamily="34" charset="-18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8140042-05D8-D903-26A4-F1E12D4C72B9}"/>
              </a:ext>
            </a:extLst>
          </p:cNvPr>
          <p:cNvSpPr txBox="1"/>
          <p:nvPr/>
        </p:nvSpPr>
        <p:spPr>
          <a:xfrm>
            <a:off x="567815" y="1315108"/>
            <a:ext cx="10459575" cy="3529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sz="1600" b="1" dirty="0">
                <a:solidFill>
                  <a:srgbClr val="006CB7"/>
                </a:solidFill>
                <a:latin typeface="Lato" panose="020F0502020204030203" pitchFamily="34" charset="-18"/>
              </a:rPr>
              <a:t>Jednostka urbanistyczna nr 49: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Lato" panose="020F0502020204030203" pitchFamily="34" charset="-18"/>
              </a:rPr>
              <a:t>Zabudowa mieszkaniowa wielorodzinna, lokalizowana w rejonie os. Złocień, projektowana jako autonomiczny zespół mieszkaniowy;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Lato" panose="020F0502020204030203" pitchFamily="34" charset="-18"/>
              </a:rPr>
              <a:t>Przekształcenie rejonu </a:t>
            </a:r>
            <a:r>
              <a:rPr lang="pl-PL" sz="1400" dirty="0" err="1">
                <a:latin typeface="Lato" panose="020F0502020204030203" pitchFamily="34" charset="-18"/>
              </a:rPr>
              <a:t>Płaszów</a:t>
            </a:r>
            <a:r>
              <a:rPr lang="pl-PL" sz="1400" dirty="0">
                <a:latin typeface="Lato" panose="020F0502020204030203" pitchFamily="34" charset="-18"/>
              </a:rPr>
              <a:t>-Rybitwy w ważny ośrodek </a:t>
            </a:r>
            <a:r>
              <a:rPr lang="pl-PL" sz="1400" dirty="0" err="1">
                <a:latin typeface="Lato" panose="020F0502020204030203" pitchFamily="34" charset="-18"/>
              </a:rPr>
              <a:t>centrotwórczy</a:t>
            </a:r>
            <a:r>
              <a:rPr lang="pl-PL" sz="1400" dirty="0">
                <a:latin typeface="Lato" panose="020F0502020204030203" pitchFamily="34" charset="-18"/>
              </a:rPr>
              <a:t>;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Lato" panose="020F0502020204030203" pitchFamily="34" charset="-18"/>
              </a:rPr>
              <a:t>Zabudowa usługowa o charakterze ponadlokalnym i metropolitalnym oraz zabudowa mieszkaniowa wielorodzinna, kształtowana jako zróżnicowane pod względem gabarytu budynki o wysokim standardzie architektury.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sz="1600" b="1" dirty="0">
                <a:solidFill>
                  <a:srgbClr val="006CB7"/>
                </a:solidFill>
                <a:latin typeface="Lato" panose="020F0502020204030203" pitchFamily="34" charset="-18"/>
              </a:rPr>
              <a:t/>
            </a:r>
            <a:br>
              <a:rPr lang="pl-PL" sz="1600" b="1" dirty="0">
                <a:solidFill>
                  <a:srgbClr val="006CB7"/>
                </a:solidFill>
                <a:latin typeface="Lato" panose="020F0502020204030203" pitchFamily="34" charset="-18"/>
              </a:rPr>
            </a:br>
            <a:r>
              <a:rPr lang="pl-PL" sz="1600" b="1" dirty="0">
                <a:solidFill>
                  <a:srgbClr val="006CB7"/>
                </a:solidFill>
                <a:latin typeface="Lato" panose="020F0502020204030203" pitchFamily="34" charset="-18"/>
              </a:rPr>
              <a:t>Jednostka urbanistyczna nr 30: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Lato" panose="020F0502020204030203" pitchFamily="34" charset="-18"/>
              </a:rPr>
              <a:t>Tereny postindustrialne do </a:t>
            </a:r>
            <a:br>
              <a:rPr lang="pl-PL" sz="1400" dirty="0">
                <a:latin typeface="Lato" panose="020F0502020204030203" pitchFamily="34" charset="-18"/>
              </a:rPr>
            </a:br>
            <a:r>
              <a:rPr lang="pl-PL" sz="1400" dirty="0">
                <a:latin typeface="Lato" panose="020F0502020204030203" pitchFamily="34" charset="-18"/>
              </a:rPr>
              <a:t>przekształceń w kierunku </a:t>
            </a:r>
            <a:br>
              <a:rPr lang="pl-PL" sz="1400" dirty="0">
                <a:latin typeface="Lato" panose="020F0502020204030203" pitchFamily="34" charset="-18"/>
              </a:rPr>
            </a:br>
            <a:r>
              <a:rPr lang="pl-PL" sz="1400" dirty="0">
                <a:latin typeface="Lato" panose="020F0502020204030203" pitchFamily="34" charset="-18"/>
              </a:rPr>
              <a:t>zabudowy mieszkaniowej </a:t>
            </a:r>
            <a:br>
              <a:rPr lang="pl-PL" sz="1400" dirty="0">
                <a:latin typeface="Lato" panose="020F0502020204030203" pitchFamily="34" charset="-18"/>
              </a:rPr>
            </a:br>
            <a:r>
              <a:rPr lang="pl-PL" sz="1400" dirty="0">
                <a:latin typeface="Lato" panose="020F0502020204030203" pitchFamily="34" charset="-18"/>
              </a:rPr>
              <a:t>wielorodzinnej.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18A4B166-684B-0CD0-B6CD-49BC82CAF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261" y="3197868"/>
            <a:ext cx="4613061" cy="326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236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7336911F-0CAE-4DF7-8587-FF0C32F331D0}"/>
              </a:ext>
            </a:extLst>
          </p:cNvPr>
          <p:cNvSpPr txBox="1"/>
          <p:nvPr/>
        </p:nvSpPr>
        <p:spPr>
          <a:xfrm>
            <a:off x="2381535" y="1932399"/>
            <a:ext cx="6591890" cy="2215991"/>
          </a:xfrm>
          <a:prstGeom prst="rect">
            <a:avLst/>
          </a:prstGeom>
          <a:solidFill>
            <a:srgbClr val="0064A7"/>
          </a:solidFill>
        </p:spPr>
        <p:txBody>
          <a:bodyPr wrap="square" rtlCol="0">
            <a:spAutoFit/>
          </a:bodyPr>
          <a:lstStyle/>
          <a:p>
            <a:pPr algn="ctr"/>
            <a:endParaRPr lang="pl-PL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pl-PL" sz="33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pl-PL" sz="33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Wyniki badań ankietowych</a:t>
            </a:r>
          </a:p>
          <a:p>
            <a:pPr algn="ctr"/>
            <a:endParaRPr lang="pl-PL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pl-PL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pl-PL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0880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018" y="1022976"/>
            <a:ext cx="6866791" cy="502298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759437" y="3226690"/>
            <a:ext cx="773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kobiety</a:t>
            </a:r>
            <a:endParaRPr lang="pl-PL" sz="14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748326" y="2607992"/>
            <a:ext cx="997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mężczyźni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9856798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677" y="997188"/>
            <a:ext cx="7003564" cy="51716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146434" y="2709080"/>
            <a:ext cx="411202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100" dirty="0" smtClean="0"/>
              <a:t>Niewystarczająca liczba zagospodarowanych terenów zielonych</a:t>
            </a:r>
            <a:endParaRPr lang="pl-PL" sz="11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819825" y="3223146"/>
            <a:ext cx="543863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/>
              <a:t>Niedostatecznie rozbudowana lub wymagająca modernizacji </a:t>
            </a:r>
            <a:r>
              <a:rPr lang="pl-PL" sz="1100" dirty="0" smtClean="0"/>
              <a:t>infrastruktura techniczna</a:t>
            </a:r>
            <a:endParaRPr lang="pl-PL" sz="11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955822" y="3448488"/>
            <a:ext cx="430263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/>
              <a:t>Niewystarczająca oferta spędzania czasu wolnego dla mieszkańców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491319" y="3710098"/>
            <a:ext cx="376713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/>
              <a:t>Niewystarczająca dostępność do infrastruktury społeczne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001314" y="4416223"/>
            <a:ext cx="4257143" cy="2693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/>
              <a:t>Ograniczone możliwości </a:t>
            </a:r>
            <a:r>
              <a:rPr lang="pl-PL" sz="1150" dirty="0"/>
              <a:t>działalności</a:t>
            </a:r>
            <a:r>
              <a:rPr lang="pl-PL" sz="1100" dirty="0"/>
              <a:t> gospodarczej i inwestycyjnej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902190" y="5122348"/>
            <a:ext cx="435626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/>
              <a:t>Niezadowalająca dostępność terenów pod inwestycje mieszkaniowe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830779" y="5609300"/>
            <a:ext cx="541672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/>
              <a:t>Brak tożsamości lub niski stopień identyfikacji mieszkańców z </a:t>
            </a:r>
            <a:r>
              <a:rPr lang="pl-PL" sz="1100" dirty="0" smtClean="0"/>
              <a:t>miejscem zamieszkania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37096900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298" y="723331"/>
            <a:ext cx="8526718" cy="567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096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250" y="902651"/>
            <a:ext cx="7825600" cy="55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548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000" y="902651"/>
            <a:ext cx="7369163" cy="542991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658202" y="2088107"/>
            <a:ext cx="447646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>
                    <a:lumMod val="50000"/>
                  </a:schemeClr>
                </a:solidFill>
              </a:rPr>
              <a:t>Rozwój komunikacji </a:t>
            </a:r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</a:rPr>
              <a:t>miejskiej 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</a:rPr>
              <a:t>i integracja z </a:t>
            </a:r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</a:rPr>
              <a:t>komunikacją aglomeracyjną</a:t>
            </a:r>
            <a:endParaRPr lang="pl-PL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552565" y="3486801"/>
            <a:ext cx="458210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>
                    <a:lumMod val="50000"/>
                  </a:schemeClr>
                </a:solidFill>
              </a:rPr>
              <a:t>Odseparowanie działalności przemysłowej od terenów mieszkaniowych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428900" y="4565058"/>
            <a:ext cx="570576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>
                    <a:lumMod val="50000"/>
                  </a:schemeClr>
                </a:solidFill>
              </a:rPr>
              <a:t>Tworzenie warunków do rozwoju przedsiębiorczości i utrzymania </a:t>
            </a:r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</a:rPr>
              <a:t>istniejących miejsc 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</a:rPr>
              <a:t>pracy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152966" y="1826497"/>
            <a:ext cx="198170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</a:rPr>
              <a:t>Rozwiązanie problemu odoru</a:t>
            </a:r>
            <a:endParaRPr lang="pl-PL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807222" y="2395039"/>
            <a:ext cx="232744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</a:rPr>
              <a:t>Dbałość o infrastrukturę drogową</a:t>
            </a:r>
            <a:endParaRPr lang="pl-PL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790465" y="2679310"/>
            <a:ext cx="334420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</a:rPr>
              <a:t>Tworzenie nowych urządzonych terenów zielonych</a:t>
            </a:r>
            <a:endParaRPr lang="pl-PL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3994126" y="2956205"/>
            <a:ext cx="213044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</a:rPr>
              <a:t>Dbałość o infrastrukturę pieszą</a:t>
            </a:r>
            <a:endParaRPr lang="pl-PL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3734818" y="3202530"/>
            <a:ext cx="239985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</a:rPr>
              <a:t>Przygotowanie się do zmian klimatu</a:t>
            </a:r>
            <a:endParaRPr lang="pl-PL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3459204" y="3764319"/>
            <a:ext cx="267546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</a:rPr>
              <a:t>Wykreowanie nowego centrum dzielnicy</a:t>
            </a:r>
            <a:endParaRPr lang="pl-PL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3734818" y="4018946"/>
            <a:ext cx="23897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</a:rPr>
              <a:t>Dbałość o infrastrukturę rowerową </a:t>
            </a:r>
            <a:endParaRPr lang="pl-PL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4265784" y="4280395"/>
            <a:ext cx="187574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</a:rPr>
              <a:t>Poprawa jakości powietrza</a:t>
            </a:r>
            <a:endParaRPr lang="pl-PL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2364095" y="5111170"/>
            <a:ext cx="376047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</a:rPr>
              <a:t>Rozwój infrastruktury kulturalnej, sportowej i rekreacyjnej </a:t>
            </a:r>
            <a:endParaRPr lang="pl-PL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3403993" y="4849560"/>
            <a:ext cx="272057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</a:rPr>
              <a:t>Rozwój infrastruktury i oferty społecznej</a:t>
            </a:r>
            <a:endParaRPr lang="pl-PL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1904129" y="5388065"/>
            <a:ext cx="422043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</a:rPr>
              <a:t>Tereny pod inwestycje biurowe lub nieinwazyjny przemysł i usługi</a:t>
            </a:r>
            <a:endParaRPr lang="pl-PL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2888881" y="5649675"/>
            <a:ext cx="325264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</a:rPr>
              <a:t>Wyznaczenie kolejnych terenów mieszkaniowych</a:t>
            </a:r>
            <a:endParaRPr lang="pl-PL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559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7336911F-0CAE-4DF7-8587-FF0C32F331D0}"/>
              </a:ext>
            </a:extLst>
          </p:cNvPr>
          <p:cNvSpPr txBox="1"/>
          <p:nvPr/>
        </p:nvSpPr>
        <p:spPr>
          <a:xfrm>
            <a:off x="2146434" y="1323834"/>
            <a:ext cx="8065827" cy="4555093"/>
          </a:xfrm>
          <a:prstGeom prst="rect">
            <a:avLst/>
          </a:prstGeom>
          <a:solidFill>
            <a:srgbClr val="0064A7"/>
          </a:solidFill>
        </p:spPr>
        <p:txBody>
          <a:bodyPr wrap="square" rtlCol="0">
            <a:spAutoFit/>
          </a:bodyPr>
          <a:lstStyle/>
          <a:p>
            <a:pPr algn="ctr"/>
            <a:endParaRPr lang="pl-PL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pl-PL" sz="3300" b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RAPORT PODSUMOWUJĄCY</a:t>
            </a:r>
          </a:p>
          <a:p>
            <a:pPr algn="ctr"/>
            <a:endParaRPr lang="pl-PL" sz="1400" b="1" dirty="0" smtClean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 SPOTKAŃ OGÓLNOMIEJSKICH W FORMULE WARSZTATÓW PRZYSZŁOŚCIOWYCH ORAZ SPOTKAŃ DZIELNICOWYCH W FORMULE WARSZTATÓW PARTYCYPACYJNYCH </a:t>
            </a:r>
            <a:endParaRPr lang="pl-PL" sz="2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pl-PL" sz="3300" b="1" dirty="0" smtClean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ZAŁĄCZNIK 1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ZAPISY DYSKUSJI GRUPOWYCH I REFLEKSJI ODROCZONYCH </a:t>
            </a:r>
          </a:p>
          <a:p>
            <a:pPr algn="ctr"/>
            <a:endParaRPr lang="pl-PL" sz="2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725839" y="5976944"/>
            <a:ext cx="4659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u="sng" dirty="0">
                <a:hlinkClick r:id="rId3"/>
              </a:rPr>
              <a:t>www.bip.krakow.pl/planowanieprzestrzenne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39291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64" y="996833"/>
            <a:ext cx="6170405" cy="120837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862" y="2299386"/>
            <a:ext cx="6773220" cy="40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21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64" y="996833"/>
            <a:ext cx="6170405" cy="120837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153" y="2205204"/>
            <a:ext cx="6763694" cy="4067743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818263" y="4477911"/>
            <a:ext cx="10818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accent1">
                    <a:lumMod val="75000"/>
                  </a:schemeClr>
                </a:solidFill>
              </a:rPr>
              <a:t>12.10.2023 r.</a:t>
            </a:r>
            <a:endParaRPr lang="pl-PL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818263" y="5686282"/>
            <a:ext cx="10818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accent1">
                    <a:lumMod val="75000"/>
                  </a:schemeClr>
                </a:solidFill>
              </a:rPr>
              <a:t>19.10.2023 r.</a:t>
            </a:r>
            <a:endParaRPr lang="pl-PL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818263" y="3458227"/>
            <a:ext cx="10818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accent1">
                    <a:lumMod val="75000"/>
                  </a:schemeClr>
                </a:solidFill>
              </a:rPr>
              <a:t>03.10.2023 r.</a:t>
            </a:r>
            <a:endParaRPr lang="pl-PL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096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86" y="902651"/>
            <a:ext cx="5071254" cy="95399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82" y="2595314"/>
            <a:ext cx="4989634" cy="375430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8222776" y="1009999"/>
            <a:ext cx="2053988" cy="79835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8502555" y="1224509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ANKIETY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340" y="2084896"/>
            <a:ext cx="2143424" cy="115268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01482" y="1856650"/>
            <a:ext cx="48531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Informacja o konsultacjach poprzez: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/>
              <a:t>Serwisy internetowe UMK,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/>
              <a:t>Rady Dzielnic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017906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7336911F-0CAE-4DF7-8587-FF0C32F331D0}"/>
              </a:ext>
            </a:extLst>
          </p:cNvPr>
          <p:cNvSpPr txBox="1"/>
          <p:nvPr/>
        </p:nvSpPr>
        <p:spPr>
          <a:xfrm>
            <a:off x="593677" y="1139588"/>
            <a:ext cx="4183039" cy="600164"/>
          </a:xfrm>
          <a:prstGeom prst="rect">
            <a:avLst/>
          </a:prstGeom>
          <a:solidFill>
            <a:srgbClr val="0064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300" b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TEMATY DYSKUSJI </a:t>
            </a:r>
            <a:endParaRPr lang="pl-PL" sz="33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791" y="1908450"/>
            <a:ext cx="6562834" cy="42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890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08" y="1901172"/>
            <a:ext cx="10336972" cy="333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416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7336911F-0CAE-4DF7-8587-FF0C32F331D0}"/>
              </a:ext>
            </a:extLst>
          </p:cNvPr>
          <p:cNvSpPr txBox="1"/>
          <p:nvPr/>
        </p:nvSpPr>
        <p:spPr>
          <a:xfrm>
            <a:off x="593677" y="1139588"/>
            <a:ext cx="4183039" cy="600164"/>
          </a:xfrm>
          <a:prstGeom prst="rect">
            <a:avLst/>
          </a:prstGeom>
          <a:solidFill>
            <a:srgbClr val="0064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300" b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OGÓLNE REFLEKSJE</a:t>
            </a:r>
            <a:endParaRPr lang="pl-PL" sz="33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378" y="2035581"/>
            <a:ext cx="9050013" cy="97168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670" y="3206993"/>
            <a:ext cx="9069066" cy="127652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644" y="4645655"/>
            <a:ext cx="8907118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053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7336911F-0CAE-4DF7-8587-FF0C32F331D0}"/>
              </a:ext>
            </a:extLst>
          </p:cNvPr>
          <p:cNvSpPr txBox="1"/>
          <p:nvPr/>
        </p:nvSpPr>
        <p:spPr>
          <a:xfrm>
            <a:off x="593677" y="1139588"/>
            <a:ext cx="4183039" cy="600164"/>
          </a:xfrm>
          <a:prstGeom prst="rect">
            <a:avLst/>
          </a:prstGeom>
          <a:solidFill>
            <a:srgbClr val="0064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300" b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OGÓLNE REFLEKSJE</a:t>
            </a:r>
            <a:endParaRPr lang="pl-PL" sz="33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94" y="1976689"/>
            <a:ext cx="8935697" cy="67636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56" y="2813790"/>
            <a:ext cx="9107171" cy="100979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94" y="4095037"/>
            <a:ext cx="9069066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939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399" y="1951632"/>
            <a:ext cx="9809439" cy="263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027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7336911F-0CAE-4DF7-8587-FF0C32F331D0}"/>
              </a:ext>
            </a:extLst>
          </p:cNvPr>
          <p:cNvSpPr txBox="1"/>
          <p:nvPr/>
        </p:nvSpPr>
        <p:spPr>
          <a:xfrm>
            <a:off x="593677" y="1139588"/>
            <a:ext cx="4183039" cy="600164"/>
          </a:xfrm>
          <a:prstGeom prst="rect">
            <a:avLst/>
          </a:prstGeom>
          <a:solidFill>
            <a:srgbClr val="0064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300" b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OGÓLNE REFLEKSJE</a:t>
            </a:r>
            <a:endParaRPr lang="pl-PL" sz="33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83" y="1898768"/>
            <a:ext cx="9097645" cy="169568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62" y="3913232"/>
            <a:ext cx="9069066" cy="17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720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7336911F-0CAE-4DF7-8587-FF0C32F331D0}"/>
              </a:ext>
            </a:extLst>
          </p:cNvPr>
          <p:cNvSpPr txBox="1"/>
          <p:nvPr/>
        </p:nvSpPr>
        <p:spPr>
          <a:xfrm>
            <a:off x="593677" y="1139588"/>
            <a:ext cx="4183039" cy="600164"/>
          </a:xfrm>
          <a:prstGeom prst="rect">
            <a:avLst/>
          </a:prstGeom>
          <a:solidFill>
            <a:srgbClr val="0064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300" b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OGÓLNE REFLEKSJE</a:t>
            </a:r>
            <a:endParaRPr lang="pl-PL" sz="33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246910" y="2106924"/>
            <a:ext cx="9081653" cy="37240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endParaRPr lang="pl-PL" sz="2000" dirty="0" smtClean="0">
              <a:solidFill>
                <a:schemeClr val="bg1"/>
              </a:solidFill>
            </a:endParaRPr>
          </a:p>
          <a:p>
            <a:pPr algn="just"/>
            <a:r>
              <a:rPr lang="pl-PL" sz="2000" dirty="0" smtClean="0">
                <a:solidFill>
                  <a:schemeClr val="bg1"/>
                </a:solidFill>
              </a:rPr>
              <a:t>WIELOFUNKCYJNY ROZWÓJ DZIELNIC WINIEN UWZGLĘDNIAĆ DOTYCHCZASOWE UWARUNKOWANIA (TAKŻE ŚRODOWISKOWE) ORAZ POTRZEBY I INTERESY DOTYCHCZASOWYCH MIESZKAŃCÓW, WŁAŚCICIELI GRUNTÓW, PRZEDSIĘBIORCÓW INWESTUJĄCYCH NA TYM TERENIE, W OPARCIU  O DOBRE SKOMUNIKOWANIE OBSZARU.</a:t>
            </a:r>
          </a:p>
          <a:p>
            <a:pPr algn="just"/>
            <a:endParaRPr lang="pl-PL" dirty="0">
              <a:solidFill>
                <a:schemeClr val="bg1"/>
              </a:solidFill>
            </a:endParaRPr>
          </a:p>
          <a:p>
            <a:pPr algn="just"/>
            <a:endParaRPr lang="pl-PL" dirty="0" smtClean="0">
              <a:solidFill>
                <a:schemeClr val="bg1"/>
              </a:solidFill>
            </a:endParaRPr>
          </a:p>
          <a:p>
            <a:pPr algn="just"/>
            <a:r>
              <a:rPr lang="pl-PL" sz="2000" dirty="0" smtClean="0">
                <a:solidFill>
                  <a:schemeClr val="bg1"/>
                </a:solidFill>
              </a:rPr>
              <a:t>PREFEROWANA JEST CAŁOŚCIOWA I SPÓJNA WIZJA PLANISTYCZNA DLA TEGO OBSZARU, A NIE FRAGMENTARYCZNE POMYSŁY, KTÓRE W EFEKCIE POWODUJĄ CHAOS PRZESTRZENNY.</a:t>
            </a:r>
          </a:p>
          <a:p>
            <a:pPr algn="just"/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871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63462" y="1300327"/>
            <a:ext cx="4647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l-PL" altLang="pl-PL" sz="2800" b="1" dirty="0">
                <a:solidFill>
                  <a:srgbClr val="0063AF"/>
                </a:solidFill>
                <a:latin typeface="Lato" panose="020F0502020204030203" pitchFamily="34" charset="-18"/>
              </a:rPr>
              <a:t>CEL </a:t>
            </a:r>
            <a:r>
              <a:rPr lang="pl-PL" altLang="pl-PL" sz="2800" b="1" dirty="0" smtClean="0">
                <a:solidFill>
                  <a:srgbClr val="0063AF"/>
                </a:solidFill>
                <a:latin typeface="Lato" panose="020F0502020204030203" pitchFamily="34" charset="-18"/>
              </a:rPr>
              <a:t>KONSULTACJI</a:t>
            </a:r>
            <a:endParaRPr lang="pl-PL" altLang="pl-PL" sz="2800" b="1" dirty="0">
              <a:solidFill>
                <a:srgbClr val="0063AF"/>
              </a:solidFill>
              <a:latin typeface="Lato" panose="020F0502020204030203" pitchFamily="34" charset="-18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077613" y="2040340"/>
            <a:ext cx="8557707" cy="3609833"/>
          </a:xfrm>
          <a:prstGeom prst="rect">
            <a:avLst/>
          </a:prstGeom>
          <a:solidFill>
            <a:schemeClr val="bg1"/>
          </a:solidFill>
          <a:ln w="38100">
            <a:solidFill>
              <a:srgbClr val="0063A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-18"/>
              </a:rPr>
              <a:t>opracowanie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-18"/>
              </a:rPr>
              <a:t>akceptowalnego przez stronę społeczną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-18"/>
              </a:rPr>
              <a:t>długoterminowego planu rewitalizacji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-18"/>
              </a:rPr>
              <a:t>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-18"/>
              </a:rPr>
              <a:t>i rozwoju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-18"/>
              </a:rPr>
              <a:t>obszaru części Dzielnic XII i XIII </a:t>
            </a:r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-18"/>
              </a:rPr>
              <a:t>z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-18"/>
              </a:rPr>
              <a:t>uwzględnieniem proponowanych zmian przestrzennych zapisanych w Studium Uwarunkowań i Kierunków Rozwoju Miasta Krakowa 2014 roku oraz możliwych nowych rozwiązań </a:t>
            </a:r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-18"/>
              </a:rPr>
              <a:t>w tym obszarze;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stworzenie przestrzeni dla międzysektorowego dialogu, pozwalającego na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wymianę zróżnicowanych poglądów i oczekiwań w oparciu o ideę deliberacji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;</a:t>
            </a:r>
          </a:p>
          <a:p>
            <a:pPr marL="285750" indent="-28575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zebranie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oczekiwań różnych grup interesariuszy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m.in. mieszkańców, przedsiębiorców, ekspertów, przedstawicieli organizacji pozarządowych lub grup nieformalnych nt.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preferowanych kierunków dalszego rozwoju konsultowanego obszaru oraz powiązanych z nim potrzeb, obaw i pomysłów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17096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56AE364-DA56-3837-9F39-C8CEA55AC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327" y="1606692"/>
            <a:ext cx="6944736" cy="4710663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F75AE3BA-99A7-42ED-927E-CFE675AFF065}"/>
              </a:ext>
            </a:extLst>
          </p:cNvPr>
          <p:cNvSpPr/>
          <p:nvPr/>
        </p:nvSpPr>
        <p:spPr>
          <a:xfrm>
            <a:off x="2146434" y="1023839"/>
            <a:ext cx="737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>
              <a:spcBef>
                <a:spcPts val="600"/>
              </a:spcBef>
              <a:defRPr/>
            </a:pPr>
            <a:r>
              <a:rPr lang="pl-PL" sz="2400" b="1" kern="0" dirty="0">
                <a:solidFill>
                  <a:srgbClr val="0064A7"/>
                </a:solidFill>
                <a:latin typeface="Lato" panose="020F0502020204030203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Obszar objęty konsultacjami</a:t>
            </a:r>
          </a:p>
        </p:txBody>
      </p:sp>
    </p:spTree>
    <p:extLst>
      <p:ext uri="{BB962C8B-B14F-4D97-AF65-F5344CB8AC3E}">
        <p14:creationId xmlns:p14="http://schemas.microsoft.com/office/powerpoint/2010/main" val="4176748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95827" y="1163849"/>
            <a:ext cx="4094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l-PL" altLang="pl-PL" sz="1400" b="1" dirty="0" smtClean="0">
                <a:solidFill>
                  <a:srgbClr val="0063AF"/>
                </a:solidFill>
                <a:latin typeface="Lato" panose="020F0502020204030203" pitchFamily="34" charset="-18"/>
              </a:rPr>
              <a:t>FORMY KONSULTACJI OBEJMOWAŁY:</a:t>
            </a:r>
            <a:endParaRPr lang="pl-PL" altLang="pl-PL" sz="1400" b="1" dirty="0">
              <a:solidFill>
                <a:srgbClr val="0063AF"/>
              </a:solidFill>
              <a:latin typeface="Lato" panose="020F0502020204030203" pitchFamily="34" charset="-18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016198" y="1732823"/>
            <a:ext cx="9444811" cy="4388197"/>
          </a:xfrm>
          <a:prstGeom prst="rect">
            <a:avLst/>
          </a:prstGeom>
          <a:solidFill>
            <a:schemeClr val="bg1"/>
          </a:solidFill>
          <a:ln w="38100">
            <a:solidFill>
              <a:srgbClr val="0063A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  <a:t>Możliwość wypełnienia ankiety w formie papierowej lub elektronicznej w okresie </a:t>
            </a:r>
          </a:p>
          <a:p>
            <a:pPr>
              <a:lnSpc>
                <a:spcPct val="114000"/>
              </a:lnSpc>
            </a:pPr>
            <a:r>
              <a:rPr lang="pl-PL" sz="1600" dirty="0" smtClean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  <a:t>       od 17 lipca do 15 września 2023 r. </a:t>
            </a:r>
          </a:p>
          <a:p>
            <a:pPr>
              <a:lnSpc>
                <a:spcPct val="114000"/>
              </a:lnSpc>
            </a:pPr>
            <a:endParaRPr lang="pl-PL" sz="1600" dirty="0" smtClean="0">
              <a:solidFill>
                <a:schemeClr val="accent5">
                  <a:lumMod val="50000"/>
                </a:schemeClr>
              </a:solidFill>
              <a:latin typeface="Lato" panose="020F0502020204030203" pitchFamily="34" charset="-18"/>
            </a:endParaRPr>
          </a:p>
          <a:p>
            <a:pPr marL="285750" indent="-28575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  <a:t>Spotkania </a:t>
            </a:r>
            <a:r>
              <a:rPr lang="pl-PL" sz="1600" dirty="0" err="1" smtClean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  <a:t>ogólnomiejskie</a:t>
            </a:r>
            <a:r>
              <a:rPr lang="pl-PL" sz="1600" dirty="0" smtClean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  <a:t> w formule warsztatów przyszłościowych w dniach: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  <a:t>3 października 2023 r. w Urząd Miasta Krakowa, Rynek Podgórski 1,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  <a:t>12 października 2023 r. Centrum Obywatelskie, ul. Reymonta 20,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  <a:t>19 października 2023 r. </a:t>
            </a:r>
            <a:r>
              <a:rPr lang="pl-PL" sz="1600" dirty="0" err="1" smtClean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  <a:t>ARTZona</a:t>
            </a:r>
            <a:r>
              <a:rPr lang="pl-PL" sz="1600" dirty="0" smtClean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  <a:t>, Ośrodek Kultury </a:t>
            </a:r>
            <a:r>
              <a:rPr lang="pl-PL" sz="1600" dirty="0" err="1" smtClean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  <a:t>C.K.Norwida</a:t>
            </a:r>
            <a:r>
              <a:rPr lang="pl-PL" sz="1600" dirty="0" smtClean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  <a:t>, os. Górali 4</a:t>
            </a:r>
          </a:p>
          <a:p>
            <a:pPr lvl="1">
              <a:lnSpc>
                <a:spcPct val="114000"/>
              </a:lnSpc>
            </a:pPr>
            <a:endParaRPr lang="pl-PL" sz="1600" dirty="0" smtClean="0">
              <a:solidFill>
                <a:schemeClr val="accent5">
                  <a:lumMod val="50000"/>
                </a:schemeClr>
              </a:solidFill>
              <a:latin typeface="Lato" panose="020F0502020204030203" pitchFamily="34" charset="-18"/>
            </a:endParaRPr>
          </a:p>
          <a:p>
            <a:pPr marL="285750" indent="-28575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Partycypacyjne warsztaty dzielnicowe: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Dzielnica XII: </a:t>
            </a:r>
            <a:r>
              <a:rPr lang="pl-PL" sz="1600" dirty="0">
                <a:solidFill>
                  <a:srgbClr val="071F32"/>
                </a:solidFill>
                <a:latin typeface="Lato" panose="020F0502020204030203" pitchFamily="34" charset="-18"/>
              </a:rPr>
              <a:t>23 października 2023 r., godz. 17.00. Szkoła Podstawowa nr 20, ul. Agatowa </a:t>
            </a:r>
            <a:r>
              <a:rPr lang="pl-PL" sz="1600" dirty="0" smtClean="0">
                <a:solidFill>
                  <a:srgbClr val="071F32"/>
                </a:solidFill>
                <a:latin typeface="Lato" panose="020F0502020204030203" pitchFamily="34" charset="-18"/>
              </a:rPr>
              <a:t>41,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71F32"/>
                </a:solidFill>
                <a:latin typeface="Lato" panose="020F0502020204030203" pitchFamily="34" charset="-18"/>
                <a:ea typeface="Lato" panose="020F0502020204030203" pitchFamily="34" charset="0"/>
                <a:cs typeface="Lato" panose="020F0502020204030203" pitchFamily="34" charset="0"/>
              </a:rPr>
              <a:t>Dzielnica XIII: </a:t>
            </a:r>
            <a:r>
              <a:rPr lang="pl-PL" sz="1600" dirty="0" smtClean="0">
                <a:solidFill>
                  <a:srgbClr val="071F32"/>
                </a:solidFill>
                <a:latin typeface="Lato" panose="020F0502020204030203" pitchFamily="34" charset="-18"/>
              </a:rPr>
              <a:t>26 </a:t>
            </a:r>
            <a:r>
              <a:rPr lang="pl-PL" sz="1600" dirty="0">
                <a:solidFill>
                  <a:srgbClr val="071F32"/>
                </a:solidFill>
                <a:latin typeface="Lato" panose="020F0502020204030203" pitchFamily="34" charset="-18"/>
              </a:rPr>
              <a:t>października 2023 r., godz. 17.00. Szkoła Podstawowa nr 137, ul. </a:t>
            </a:r>
            <a:r>
              <a:rPr lang="pl-PL" sz="1600" dirty="0" err="1">
                <a:solidFill>
                  <a:srgbClr val="071F32"/>
                </a:solidFill>
                <a:latin typeface="Lato" panose="020F0502020204030203" pitchFamily="34" charset="-18"/>
              </a:rPr>
              <a:t>Wrobela</a:t>
            </a:r>
            <a:r>
              <a:rPr lang="pl-PL" sz="1600" dirty="0">
                <a:solidFill>
                  <a:srgbClr val="071F32"/>
                </a:solidFill>
                <a:latin typeface="Lato" panose="020F0502020204030203" pitchFamily="34" charset="-18"/>
              </a:rPr>
              <a:t> </a:t>
            </a:r>
            <a:r>
              <a:rPr lang="pl-PL" sz="1600" dirty="0" smtClean="0">
                <a:solidFill>
                  <a:srgbClr val="071F32"/>
                </a:solidFill>
                <a:latin typeface="Lato" panose="020F0502020204030203" pitchFamily="34" charset="-18"/>
              </a:rPr>
              <a:t>79</a:t>
            </a:r>
            <a:r>
              <a:rPr lang="pl-PL" sz="1600" dirty="0" smtClean="0"/>
              <a:t>6</a:t>
            </a:r>
            <a:endParaRPr lang="pl-PL" sz="1600" dirty="0" smtClean="0">
              <a:solidFill>
                <a:schemeClr val="accent5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9696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7336911F-0CAE-4DF7-8587-FF0C32F331D0}"/>
              </a:ext>
            </a:extLst>
          </p:cNvPr>
          <p:cNvSpPr txBox="1"/>
          <p:nvPr/>
        </p:nvSpPr>
        <p:spPr>
          <a:xfrm>
            <a:off x="2381535" y="1932399"/>
            <a:ext cx="6591890" cy="2492990"/>
          </a:xfrm>
          <a:prstGeom prst="rect">
            <a:avLst/>
          </a:prstGeom>
          <a:solidFill>
            <a:srgbClr val="0064A7"/>
          </a:solidFill>
        </p:spPr>
        <p:txBody>
          <a:bodyPr wrap="square" rtlCol="0">
            <a:spAutoFit/>
          </a:bodyPr>
          <a:lstStyle/>
          <a:p>
            <a:pPr algn="ctr"/>
            <a:endParaRPr lang="pl-PL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pl-PL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pl-PL" sz="3300" b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STAN ISTNIEJĄCY</a:t>
            </a:r>
          </a:p>
          <a:p>
            <a:pPr algn="ctr"/>
            <a:r>
              <a:rPr lang="pl-PL" sz="3300" b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UWARUNKOWANIA</a:t>
            </a:r>
            <a:endParaRPr lang="pl-PL" sz="33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pl-PL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pl-PL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pl-PL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439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56AE364-DA56-3837-9F39-C8CEA55AC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900" y="1599869"/>
            <a:ext cx="6944736" cy="4710663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F75AE3BA-99A7-42ED-927E-CFE675AFF065}"/>
              </a:ext>
            </a:extLst>
          </p:cNvPr>
          <p:cNvSpPr/>
          <p:nvPr/>
        </p:nvSpPr>
        <p:spPr>
          <a:xfrm>
            <a:off x="4118914" y="979484"/>
            <a:ext cx="737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>
              <a:spcBef>
                <a:spcPts val="600"/>
              </a:spcBef>
              <a:defRPr/>
            </a:pPr>
            <a:r>
              <a:rPr lang="pl-PL" sz="2400" b="1" kern="0" dirty="0">
                <a:solidFill>
                  <a:srgbClr val="0064A7"/>
                </a:solidFill>
                <a:latin typeface="Lato" panose="020F0502020204030203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Obszar objęty konsultacjami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E541CA1-4DAD-F278-FF36-CBFB8D2E1B32}"/>
              </a:ext>
            </a:extLst>
          </p:cNvPr>
          <p:cNvSpPr txBox="1"/>
          <p:nvPr/>
        </p:nvSpPr>
        <p:spPr>
          <a:xfrm>
            <a:off x="704631" y="1559785"/>
            <a:ext cx="3341929" cy="513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4A7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Powierzchnia  883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64A7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ha</a:t>
            </a:r>
            <a:endParaRPr lang="pl-PL" dirty="0"/>
          </a:p>
        </p:txBody>
      </p:sp>
      <p:pic>
        <p:nvPicPr>
          <p:cNvPr id="7" name="Grafika 16" descr="Grupa osób z wypełnieniem pełnym">
            <a:extLst>
              <a:ext uri="{FF2B5EF4-FFF2-40B4-BE49-F238E27FC236}">
                <a16:creationId xmlns:a16="http://schemas.microsoft.com/office/drawing/2014/main" xmlns="" id="{2CC9D0C1-C6BC-D823-1CD4-90ED1F8064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32298" y="2387067"/>
            <a:ext cx="914400" cy="9144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DBE92BAD-5447-3E1C-A47B-8A5F6192FB4A}"/>
              </a:ext>
            </a:extLst>
          </p:cNvPr>
          <p:cNvSpPr txBox="1"/>
          <p:nvPr/>
        </p:nvSpPr>
        <p:spPr>
          <a:xfrm>
            <a:off x="1446698" y="2500607"/>
            <a:ext cx="4032878" cy="8008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spcAft>
                <a:spcPts val="600"/>
              </a:spcAft>
              <a:defRPr kumimoji="0" sz="2400" b="1" i="0" u="none" strike="noStrike" cap="none" spc="0" normalizeH="0" baseline="0">
                <a:ln>
                  <a:noFill/>
                </a:ln>
                <a:solidFill>
                  <a:srgbClr val="0064A7"/>
                </a:solidFill>
                <a:effectLst/>
                <a:uLnTx/>
                <a:uFillTx/>
                <a:latin typeface="Lato" panose="020F0502020204030203" pitchFamily="34" charset="-18"/>
              </a:defRPr>
            </a:lvl1pPr>
          </a:lstStyle>
          <a:p>
            <a:r>
              <a:rPr lang="pl-PL" sz="1800" dirty="0"/>
              <a:t>6395 </a:t>
            </a:r>
            <a:r>
              <a:rPr lang="pl-PL" sz="1800" dirty="0" smtClean="0"/>
              <a:t>mieszkańców </a:t>
            </a:r>
            <a:r>
              <a:rPr lang="pl-PL" sz="1800" dirty="0"/>
              <a:t>stałych, </a:t>
            </a:r>
          </a:p>
          <a:p>
            <a:r>
              <a:rPr lang="pl-PL" sz="1800" dirty="0"/>
              <a:t>330 czasowych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815" y="4135635"/>
            <a:ext cx="3611915" cy="212075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6596" y="5294514"/>
            <a:ext cx="622541" cy="27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13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4D4D006-0D58-4BF8-9F86-6D4330D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434" y="379431"/>
            <a:ext cx="9673389" cy="52322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Informacja Prezydenta Miasta Krakowa o wynikach konsultacji w sprawie zagospodarowania dzielnic XII i XIII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pl-PL" sz="1400" b="1" dirty="0" smtClean="0">
                <a:solidFill>
                  <a:prstClr val="white"/>
                </a:solidFill>
                <a:latin typeface="Lato"/>
                <a:cs typeface="Arial" panose="020B0604020202020204" pitchFamily="34" charset="0"/>
              </a:rPr>
              <a:t>miasta Krakowa </a:t>
            </a:r>
            <a:endParaRPr lang="pl-PL" sz="14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F75AE3BA-99A7-42ED-927E-CFE675AFF065}"/>
              </a:ext>
            </a:extLst>
          </p:cNvPr>
          <p:cNvSpPr/>
          <p:nvPr/>
        </p:nvSpPr>
        <p:spPr>
          <a:xfrm>
            <a:off x="-1951739" y="922581"/>
            <a:ext cx="737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>
              <a:spcBef>
                <a:spcPts val="600"/>
              </a:spcBef>
              <a:defRPr/>
            </a:pPr>
            <a:r>
              <a:rPr lang="pl-PL" sz="2400" b="1" kern="0" dirty="0">
                <a:solidFill>
                  <a:srgbClr val="0064A7"/>
                </a:solidFill>
                <a:latin typeface="Lato" panose="020F0502020204030203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Przedsiębiorczość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DC7F25EF-3318-E21C-3160-39C34791E52E}"/>
              </a:ext>
            </a:extLst>
          </p:cNvPr>
          <p:cNvSpPr txBox="1"/>
          <p:nvPr/>
        </p:nvSpPr>
        <p:spPr>
          <a:xfrm>
            <a:off x="671645" y="1611920"/>
            <a:ext cx="3651860" cy="1335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1712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zarejestrowanych podmiotów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63AF"/>
                </a:solidFill>
                <a:latin typeface="Lato" panose="020F0502020204030203" pitchFamily="34" charset="-18"/>
              </a:rPr>
              <a:t>1,08% </a:t>
            </a:r>
            <a:r>
              <a:rPr lang="pl-PL" sz="1600" dirty="0">
                <a:latin typeface="Lato" panose="020F0502020204030203" pitchFamily="34" charset="-18"/>
              </a:rPr>
              <a:t>krakowskich podmiotów gospodarczych</a:t>
            </a:r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xmlns="" id="{30DE09F7-A943-B09B-13DF-150D0B573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452332"/>
              </p:ext>
            </p:extLst>
          </p:nvPr>
        </p:nvGraphicFramePr>
        <p:xfrm>
          <a:off x="6216554" y="1000885"/>
          <a:ext cx="5063320" cy="2690211"/>
        </p:xfrm>
        <a:graphic>
          <a:graphicData uri="http://schemas.openxmlformats.org/drawingml/2006/table">
            <a:tbl>
              <a:tblPr/>
              <a:tblGrid>
                <a:gridCol w="1405477">
                  <a:extLst>
                    <a:ext uri="{9D8B030D-6E8A-4147-A177-3AD203B41FA5}">
                      <a16:colId xmlns:a16="http://schemas.microsoft.com/office/drawing/2014/main" xmlns="" val="3373543775"/>
                    </a:ext>
                  </a:extLst>
                </a:gridCol>
                <a:gridCol w="2261376">
                  <a:extLst>
                    <a:ext uri="{9D8B030D-6E8A-4147-A177-3AD203B41FA5}">
                      <a16:colId xmlns:a16="http://schemas.microsoft.com/office/drawing/2014/main" xmlns="" val="481973867"/>
                    </a:ext>
                  </a:extLst>
                </a:gridCol>
                <a:gridCol w="1396467">
                  <a:extLst>
                    <a:ext uri="{9D8B030D-6E8A-4147-A177-3AD203B41FA5}">
                      <a16:colId xmlns:a16="http://schemas.microsoft.com/office/drawing/2014/main" xmlns="" val="1730316383"/>
                    </a:ext>
                  </a:extLst>
                </a:gridCol>
              </a:tblGrid>
              <a:tr h="466620">
                <a:tc>
                  <a:txBody>
                    <a:bodyPr/>
                    <a:lstStyle/>
                    <a:p>
                      <a:pPr algn="ctr" fontAlgn="b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Symbol </a:t>
                      </a:r>
                      <a:b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Sekcji PKD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3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Sekcja PKD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3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Liczba podmiotów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3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5396364"/>
                  </a:ext>
                </a:extLst>
              </a:tr>
              <a:tr h="1092891"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Sekcja 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Handel hurtowy i detaliczny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; naprawa pojazdów samochodowych, włączając motocykle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58937546"/>
                  </a:ext>
                </a:extLst>
              </a:tr>
              <a:tr h="442253"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Sekcja 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Przetwórstwo przemysłowe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9088984"/>
                  </a:ext>
                </a:extLst>
              </a:tr>
              <a:tr h="659132"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Sekcja 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Działalność profesjonalna, naukowa i techniczna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77974725"/>
                  </a:ext>
                </a:extLst>
              </a:tr>
            </a:tbl>
          </a:graphicData>
        </a:graphic>
      </p:graphicFrame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xmlns="" id="{CB133DE5-3CD2-CED6-5B66-F403BFD47B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3176427"/>
              </p:ext>
            </p:extLst>
          </p:nvPr>
        </p:nvGraphicFramePr>
        <p:xfrm>
          <a:off x="671645" y="3661780"/>
          <a:ext cx="4320000" cy="2631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Wykres 15">
            <a:extLst>
              <a:ext uri="{FF2B5EF4-FFF2-40B4-BE49-F238E27FC236}">
                <a16:creationId xmlns:a16="http://schemas.microsoft.com/office/drawing/2014/main" xmlns="" id="{3EF69429-0880-8CC0-6770-FAE9077CAD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2497603"/>
              </p:ext>
            </p:extLst>
          </p:nvPr>
        </p:nvGraphicFramePr>
        <p:xfrm>
          <a:off x="6042829" y="3789330"/>
          <a:ext cx="4629720" cy="2565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669774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MK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MK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9145</TotalTime>
  <Words>1342</Words>
  <Application>Microsoft Office PowerPoint</Application>
  <PresentationFormat>Panoramiczny</PresentationFormat>
  <Paragraphs>231</Paragraphs>
  <Slides>32</Slides>
  <Notes>32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32</vt:i4>
      </vt:variant>
    </vt:vector>
  </HeadingPairs>
  <TitlesOfParts>
    <vt:vector size="39" baseType="lpstr">
      <vt:lpstr>Arial</vt:lpstr>
      <vt:lpstr>Calibri</vt:lpstr>
      <vt:lpstr>Lato</vt:lpstr>
      <vt:lpstr>Lato Black</vt:lpstr>
      <vt:lpstr>Times New Roman</vt:lpstr>
      <vt:lpstr>1_Motyw pakietu Office</vt:lpstr>
      <vt:lpstr>2_Motyw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411_koncepcja KPPiOś</dc:title>
  <dc:creator>Wydział Planowania Przestrzennego</dc:creator>
  <cp:lastModifiedBy>Prochwicz Stanisław</cp:lastModifiedBy>
  <cp:revision>486</cp:revision>
  <cp:lastPrinted>2024-02-07T06:50:38Z</cp:lastPrinted>
  <dcterms:created xsi:type="dcterms:W3CDTF">2021-02-24T10:52:37Z</dcterms:created>
  <dcterms:modified xsi:type="dcterms:W3CDTF">2024-02-07T06:57:39Z</dcterms:modified>
</cp:coreProperties>
</file>