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005" r:id="rId2"/>
    <p:sldId id="2008" r:id="rId3"/>
    <p:sldId id="2066" r:id="rId4"/>
    <p:sldId id="2069" r:id="rId5"/>
    <p:sldId id="1986" r:id="rId6"/>
    <p:sldId id="2023" r:id="rId7"/>
    <p:sldId id="2022" r:id="rId8"/>
    <p:sldId id="1980" r:id="rId9"/>
    <p:sldId id="2065" r:id="rId10"/>
    <p:sldId id="2034" r:id="rId11"/>
    <p:sldId id="2059" r:id="rId12"/>
    <p:sldId id="2071" r:id="rId13"/>
    <p:sldId id="1826" r:id="rId14"/>
    <p:sldId id="1940" r:id="rId15"/>
    <p:sldId id="1933" r:id="rId1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ACAA54AA-A57C-46E8-B0C7-923AD93CAF10}">
          <p14:sldIdLst>
            <p14:sldId id="2005"/>
            <p14:sldId id="2008"/>
            <p14:sldId id="2066"/>
            <p14:sldId id="2069"/>
            <p14:sldId id="1986"/>
            <p14:sldId id="2023"/>
            <p14:sldId id="2022"/>
            <p14:sldId id="1980"/>
            <p14:sldId id="2065"/>
            <p14:sldId id="2034"/>
            <p14:sldId id="2059"/>
            <p14:sldId id="2071"/>
            <p14:sldId id="1826"/>
            <p14:sldId id="1940"/>
            <p14:sldId id="19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i" initials="M" lastIdx="1" clrIdx="0">
    <p:extLst>
      <p:ext uri="{19B8F6BF-5375-455C-9EA6-DF929625EA0E}">
        <p15:presenceInfo xmlns:p15="http://schemas.microsoft.com/office/powerpoint/2012/main" userId="bbe1c3dafd6ee7da" providerId="Windows Live"/>
      </p:ext>
    </p:extLst>
  </p:cmAuthor>
  <p:cmAuthor id="2" name="Łasocha Marceli" initials="ŁM" lastIdx="1" clrIdx="1">
    <p:extLst>
      <p:ext uri="{19B8F6BF-5375-455C-9EA6-DF929625EA0E}">
        <p15:presenceInfo xmlns:p15="http://schemas.microsoft.com/office/powerpoint/2012/main" userId="S-1-5-21-3004812752-890403532-2074431140-10972" providerId="AD"/>
      </p:ext>
    </p:extLst>
  </p:cmAuthor>
  <p:cmAuthor id="3" name="Ziółkowski Tomasz" initials="ZT" lastIdx="1" clrIdx="2">
    <p:extLst>
      <p:ext uri="{19B8F6BF-5375-455C-9EA6-DF929625EA0E}">
        <p15:presenceInfo xmlns:p15="http://schemas.microsoft.com/office/powerpoint/2012/main" userId="S-1-5-21-3004812752-890403532-2074431140-3026" providerId="AD"/>
      </p:ext>
    </p:extLst>
  </p:cmAuthor>
  <p:cmAuthor id="4" name="Rodzoń Olga" initials="RO" lastIdx="17" clrIdx="3">
    <p:extLst>
      <p:ext uri="{19B8F6BF-5375-455C-9EA6-DF929625EA0E}">
        <p15:presenceInfo xmlns:p15="http://schemas.microsoft.com/office/powerpoint/2012/main" userId="S-1-5-21-3004812752-890403532-2074431140-1794" providerId="AD"/>
      </p:ext>
    </p:extLst>
  </p:cmAuthor>
  <p:cmAuthor id="5" name="Antosiewicz Tomasz" initials="AT" lastIdx="15" clrIdx="4">
    <p:extLst>
      <p:ext uri="{19B8F6BF-5375-455C-9EA6-DF929625EA0E}">
        <p15:presenceInfo xmlns:p15="http://schemas.microsoft.com/office/powerpoint/2012/main" userId="S-1-5-21-3004812752-890403532-2074431140-5204" providerId="AD"/>
      </p:ext>
    </p:extLst>
  </p:cmAuthor>
  <p:cmAuthor id="6" name="Klepak Marzena" initials="KM" lastIdx="1" clrIdx="5">
    <p:extLst>
      <p:ext uri="{19B8F6BF-5375-455C-9EA6-DF929625EA0E}">
        <p15:presenceInfo xmlns:p15="http://schemas.microsoft.com/office/powerpoint/2012/main" userId="S-1-5-21-3004812752-890403532-2074431140-326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3AF"/>
    <a:srgbClr val="F2F2F2"/>
    <a:srgbClr val="D5DCEA"/>
    <a:srgbClr val="E3FFC7"/>
    <a:srgbClr val="FCD4FF"/>
    <a:srgbClr val="94D4C4"/>
    <a:srgbClr val="BBF58B"/>
    <a:srgbClr val="CCCCCC"/>
    <a:srgbClr val="FEE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7795" autoAdjust="0"/>
  </p:normalViewPr>
  <p:slideViewPr>
    <p:cSldViewPr snapToGrid="0">
      <p:cViewPr varScale="1">
        <p:scale>
          <a:sx n="60" d="100"/>
          <a:sy n="60" d="100"/>
        </p:scale>
        <p:origin x="1238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3B22C-11FF-4A6C-8B46-A70114EEEEF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E4E23F6-CDBA-4BC3-A876-CA9C7D7BB1BB}" type="pres">
      <dgm:prSet presAssocID="{3A53B22C-11FF-4A6C-8B46-A70114EEEEF6}" presName="Name0" presStyleCnt="0">
        <dgm:presLayoutVars>
          <dgm:dir/>
          <dgm:resizeHandles val="exact"/>
        </dgm:presLayoutVars>
      </dgm:prSet>
      <dgm:spPr/>
    </dgm:pt>
  </dgm:ptLst>
  <dgm:cxnLst>
    <dgm:cxn modelId="{87AD0B4C-6D77-4F50-84D7-318A6C06F21A}" type="presOf" srcId="{3A53B22C-11FF-4A6C-8B46-A70114EEEEF6}" destId="{7E4E23F6-CDBA-4BC3-A876-CA9C7D7BB1BB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3B22C-11FF-4A6C-8B46-A70114EEEEF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E4E23F6-CDBA-4BC3-A876-CA9C7D7BB1BB}" type="pres">
      <dgm:prSet presAssocID="{3A53B22C-11FF-4A6C-8B46-A70114EEEEF6}" presName="Name0" presStyleCnt="0">
        <dgm:presLayoutVars>
          <dgm:dir/>
          <dgm:resizeHandles val="exact"/>
        </dgm:presLayoutVars>
      </dgm:prSet>
      <dgm:spPr/>
    </dgm:pt>
  </dgm:ptLst>
  <dgm:cxnLst>
    <dgm:cxn modelId="{87AD0B4C-6D77-4F50-84D7-318A6C06F21A}" type="presOf" srcId="{3A53B22C-11FF-4A6C-8B46-A70114EEEEF6}" destId="{7E4E23F6-CDBA-4BC3-A876-CA9C7D7BB1BB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53B22C-11FF-4A6C-8B46-A70114EEEEF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E4E23F6-CDBA-4BC3-A876-CA9C7D7BB1BB}" type="pres">
      <dgm:prSet presAssocID="{3A53B22C-11FF-4A6C-8B46-A70114EEEEF6}" presName="Name0" presStyleCnt="0">
        <dgm:presLayoutVars>
          <dgm:dir/>
          <dgm:resizeHandles val="exact"/>
        </dgm:presLayoutVars>
      </dgm:prSet>
      <dgm:spPr/>
    </dgm:pt>
  </dgm:ptLst>
  <dgm:cxnLst>
    <dgm:cxn modelId="{87AD0B4C-6D77-4F50-84D7-318A6C06F21A}" type="presOf" srcId="{3A53B22C-11FF-4A6C-8B46-A70114EEEEF6}" destId="{7E4E23F6-CDBA-4BC3-A876-CA9C7D7BB1BB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5659" cy="496332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59" cy="496332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BE506712-CADB-4EF7-9203-039D6A8CDFF3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10" rIns="91418" bIns="4571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18" tIns="45710" rIns="91418" bIns="4571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5" y="9428585"/>
            <a:ext cx="2945659" cy="496332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8" y="9428585"/>
            <a:ext cx="2945659" cy="496332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54A2177B-5DCF-420B-A396-01C1E6B843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345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D239A-7DDD-4A5C-96DA-3E72ECDBB8D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934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2177B-5DCF-420B-A396-01C1E6B843B3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8437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D239A-7DDD-4A5C-96DA-3E72ECDBB8D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6507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D239A-7DDD-4A5C-96DA-3E72ECDBB8D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8784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b="1" dirty="0"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Postulat</a:t>
            </a:r>
            <a:r>
              <a:rPr lang="pl-PL" dirty="0"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– Przez postulat rozumie się każde „życzenie” wskazane we wniosku. Wnioski ogółem zawierają </a:t>
            </a:r>
            <a:r>
              <a:rPr lang="pl-PL" b="1" dirty="0">
                <a:solidFill>
                  <a:srgbClr val="FF0000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143 466 postulatów</a:t>
            </a:r>
            <a:r>
              <a:rPr lang="pl-PL" dirty="0"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, co przekłada się </a:t>
            </a:r>
            <a:r>
              <a:rPr lang="pl-PL" b="1" dirty="0">
                <a:solidFill>
                  <a:srgbClr val="0063AF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średnio na 10 postulatów na wniosek.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pl-PL" sz="1050" dirty="0"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Wniosków zawierających: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pl-PL" sz="1050" dirty="0"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50" b="1" dirty="0">
                <a:solidFill>
                  <a:srgbClr val="0063AF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1050" b="1" dirty="0"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postulat</a:t>
            </a:r>
            <a:r>
              <a:rPr lang="pl-PL" sz="1050" dirty="0"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jest najwięcej – </a:t>
            </a:r>
            <a:r>
              <a:rPr lang="pl-PL" sz="1050" dirty="0">
                <a:solidFill>
                  <a:srgbClr val="0063AF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7002</a:t>
            </a:r>
            <a:r>
              <a:rPr lang="pl-PL" sz="1050" dirty="0"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– prawie połowa wszystkich wniosków (ok. </a:t>
            </a:r>
            <a:r>
              <a:rPr lang="pl-PL" sz="1050" b="1" dirty="0">
                <a:solidFill>
                  <a:srgbClr val="FF0000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49%</a:t>
            </a:r>
            <a:r>
              <a:rPr lang="pl-PL" sz="1050" dirty="0"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pl-PL" sz="1050" dirty="0"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Wnioski </a:t>
            </a:r>
            <a:r>
              <a:rPr lang="pl-PL" sz="1050" b="1" dirty="0"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1050" b="1" dirty="0">
                <a:solidFill>
                  <a:srgbClr val="0063AF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2, 3 lub 4 </a:t>
            </a:r>
            <a:r>
              <a:rPr lang="pl-PL" sz="1050" b="1" dirty="0"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postulatami</a:t>
            </a:r>
            <a:r>
              <a:rPr lang="pl-PL" sz="1050" dirty="0"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obejmują </a:t>
            </a:r>
            <a:r>
              <a:rPr lang="pl-PL" sz="1050" b="1" dirty="0">
                <a:solidFill>
                  <a:srgbClr val="0063AF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r>
              <a:rPr lang="pl-PL" sz="1050" dirty="0"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wniosków (3181 wnioski). 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pl-PL" sz="1050" dirty="0"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Wnioski z liczbą postulatów </a:t>
            </a:r>
            <a:r>
              <a:rPr lang="pl-PL" sz="1050" b="1" dirty="0">
                <a:solidFill>
                  <a:srgbClr val="0063AF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od 5 do 10</a:t>
            </a:r>
            <a:r>
              <a:rPr lang="pl-PL" sz="1050" dirty="0">
                <a:solidFill>
                  <a:srgbClr val="0063AF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50" dirty="0"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- bardziej rozbudowane, odnoszące się przeważnie do większego obszaru (np. osiedla lub ogólnie do całego Krakowa) stanowią ok. </a:t>
            </a:r>
            <a:r>
              <a:rPr lang="pl-PL" sz="1050" b="1" dirty="0">
                <a:solidFill>
                  <a:srgbClr val="0063AF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r>
              <a:rPr lang="pl-PL" sz="1050" dirty="0">
                <a:solidFill>
                  <a:srgbClr val="0063AF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50" dirty="0"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wszystkich wniosków.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pl-PL" sz="1050" dirty="0"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Kolejną liczną w postulaty grupą są wnioski liczące </a:t>
            </a:r>
            <a:r>
              <a:rPr lang="pl-PL" sz="1050" b="1" dirty="0">
                <a:solidFill>
                  <a:srgbClr val="0063AF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od 51 do 100 postulatów</a:t>
            </a:r>
            <a:r>
              <a:rPr lang="pl-PL" sz="1050" dirty="0"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– stanowią one ok. </a:t>
            </a:r>
            <a:r>
              <a:rPr lang="pl-PL" sz="1050" b="1" dirty="0">
                <a:solidFill>
                  <a:srgbClr val="0063AF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r>
              <a:rPr lang="pl-PL" sz="1050" dirty="0">
                <a:solidFill>
                  <a:srgbClr val="0063AF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1050" dirty="0">
              <a:solidFill>
                <a:srgbClr val="0063A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l-PL" sz="1050" dirty="0">
              <a:solidFill>
                <a:srgbClr val="0063A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2177B-5DCF-420B-A396-01C1E6B843B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324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D239A-7DDD-4A5C-96DA-3E72ECDBB8DA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191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2177B-5DCF-420B-A396-01C1E6B843B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D239A-7DDD-4A5C-96DA-3E72ECDBB8D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56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1) Określony dla strefy planistycznej minimalny udział powierzchni biologicznie czynnej nie dotyczy terenów komunikacji, dla których wskaźnik ten wynosi 0%.</a:t>
            </a:r>
          </a:p>
          <a:p>
            <a:r>
              <a:rPr lang="pl-PL" dirty="0"/>
              <a:t>2) Profil podstawowy i dodatkowy obejmuje tereny wskazane w tabeli oraz odpowiadające im tereny klas niższego poziomu, określone w przepisach wydanych</a:t>
            </a:r>
          </a:p>
          <a:p>
            <a:r>
              <a:rPr lang="pl-PL" dirty="0"/>
              <a:t>    na podstawie art. 16 ust. 2 ustawy z dnia 27 marca 2003 r. o planowaniu i zagospodarowaniu przestrzennym (Dz. U. z 2023 r. poz. 977, z </a:t>
            </a:r>
            <a:r>
              <a:rPr lang="pl-PL" dirty="0" err="1"/>
              <a:t>późn</a:t>
            </a:r>
            <a:r>
              <a:rPr lang="pl-PL" dirty="0"/>
              <a:t>. zm.).</a:t>
            </a:r>
          </a:p>
          <a:p>
            <a:r>
              <a:rPr lang="pl-PL" dirty="0"/>
              <a:t>3) Dotyczy:</a:t>
            </a:r>
          </a:p>
          <a:p>
            <a:r>
              <a:rPr lang="pl-PL" dirty="0"/>
              <a:t>    a) terenów telekomunikacji;</a:t>
            </a:r>
          </a:p>
          <a:p>
            <a:r>
              <a:rPr lang="pl-PL" dirty="0"/>
              <a:t>    b) innych terenów infrastruktury technicznej o powierzchni nie większej niż 5000 m2.</a:t>
            </a:r>
          </a:p>
          <a:p>
            <a:r>
              <a:rPr lang="pl-PL" dirty="0"/>
              <a:t>4) Strefę komunikacyjną można wyznaczyć dla obiektów istniejących oraz planowanych, których lokalizacja jest potwierdzona ustaleniem linii rozgraniczających      teren.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2177B-5DCF-420B-A396-01C1E6B843B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0015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D239A-7DDD-4A5C-96DA-3E72ECDBB8D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26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2177B-5DCF-420B-A396-01C1E6B843B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1906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>
                <a:solidFill>
                  <a:srgbClr val="0063AF"/>
                </a:solidFill>
                <a:latin typeface="Lato" panose="020F0502020204030203" pitchFamily="34" charset="-18"/>
              </a:rPr>
              <a:t>– Art.13i UPZP</a:t>
            </a:r>
          </a:p>
          <a:p>
            <a:r>
              <a:rPr lang="pl-PL" sz="1200" b="1" dirty="0">
                <a:solidFill>
                  <a:srgbClr val="FF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Składanie wniosków </a:t>
            </a:r>
            <a:r>
              <a:rPr lang="pl-PL" sz="12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– termin nie krótszy niż 21 dni od ogłoszenia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rgbClr val="FF0000"/>
                </a:solidFill>
                <a:latin typeface="Lato" panose="020F0502020204030203" pitchFamily="34" charset="-18"/>
              </a:rPr>
              <a:t>Zawiadomienie</a:t>
            </a:r>
            <a:r>
              <a:rPr lang="pl-PL" sz="1200" dirty="0">
                <a:latin typeface="Lato" panose="020F0502020204030203" pitchFamily="34" charset="-18"/>
              </a:rPr>
              <a:t> instytucji i organów właściwych do uzgadniania i opiniowania projektu planu ogólnego </a:t>
            </a:r>
            <a:r>
              <a:rPr lang="pl-PL" sz="12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200" b="1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termin</a:t>
            </a:r>
            <a:r>
              <a:rPr lang="pl-PL" sz="12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składania wniosków </a:t>
            </a:r>
            <a:r>
              <a:rPr lang="pl-PL" sz="1200" b="1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nie krótszy jednak niż 21 dni </a:t>
            </a:r>
            <a:r>
              <a:rPr lang="pl-PL" sz="12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od dnia zawiadomienia 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D239A-7DDD-4A5C-96DA-3E72ECDBB8D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705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>
                <a:solidFill>
                  <a:srgbClr val="0063AF"/>
                </a:solidFill>
                <a:latin typeface="Lato" panose="020F0502020204030203" pitchFamily="34" charset="-18"/>
              </a:rPr>
              <a:t>– Art.13i UPZP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D239A-7DDD-4A5C-96DA-3E72ECDBB8D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123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>
                <a:solidFill>
                  <a:srgbClr val="0063AF"/>
                </a:solidFill>
                <a:latin typeface="Lato" panose="020F0502020204030203" pitchFamily="34" charset="-18"/>
              </a:rPr>
              <a:t>– Art. 8e, 8h, 8i oraz 13i UPZP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D239A-7DDD-4A5C-96DA-3E72ECDBB8D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799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>
                <a:solidFill>
                  <a:srgbClr val="0063AF"/>
                </a:solidFill>
                <a:latin typeface="Lato" panose="020F0502020204030203" pitchFamily="34" charset="-18"/>
              </a:rPr>
              <a:t>– Art. 13i oraz 13j UPZP</a:t>
            </a:r>
          </a:p>
          <a:p>
            <a:r>
              <a:rPr lang="pl-PL" sz="1200" b="1" dirty="0">
                <a:solidFill>
                  <a:srgbClr val="FF0000"/>
                </a:solidFill>
                <a:latin typeface="Lato" panose="020F0502020204030203" pitchFamily="34" charset="-18"/>
              </a:rPr>
              <a:t>Wystąpienie o uzgodnienie </a:t>
            </a:r>
            <a:r>
              <a:rPr lang="pl-PL" sz="1200" dirty="0">
                <a:latin typeface="Lato" panose="020F0502020204030203" pitchFamily="34" charset="-18"/>
              </a:rPr>
              <a:t>planu ogólnego – termin </a:t>
            </a:r>
            <a:r>
              <a:rPr lang="pl-PL" sz="1200" b="1" dirty="0">
                <a:latin typeface="Lato" panose="020F0502020204030203" pitchFamily="34" charset="-18"/>
              </a:rPr>
              <a:t>min. 21 dni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D239A-7DDD-4A5C-96DA-3E72ECDBB8D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40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ECB-663F-44A3-A2BA-7D2D0C49C9D9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D025-A394-4D23-965A-931F1E86D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35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ECB-663F-44A3-A2BA-7D2D0C49C9D9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D025-A394-4D23-965A-931F1E86D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48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ECB-663F-44A3-A2BA-7D2D0C49C9D9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D025-A394-4D23-965A-931F1E86D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268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7A1E-5CB5-4EB3-B612-B7E543F2144C}" type="datetime1">
              <a:rPr lang="pl-PL" smtClean="0"/>
              <a:pPr/>
              <a:t>22.02.2024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253E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255225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9419-413C-4ED2-981C-599C4F87AADF}" type="datetime1">
              <a:rPr lang="pl-PL" smtClean="0"/>
              <a:t>22.02.2024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253E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6424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9419-413C-4ED2-981C-599C4F87AADF}" type="datetime1">
              <a:rPr lang="pl-PL" smtClean="0"/>
              <a:t>22.02.2024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253E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21405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ięciokąt 6"/>
          <p:cNvSpPr/>
          <p:nvPr userDrawn="1"/>
        </p:nvSpPr>
        <p:spPr>
          <a:xfrm rot="10800000">
            <a:off x="5004048" y="44624"/>
            <a:ext cx="4032448" cy="504056"/>
          </a:xfrm>
          <a:prstGeom prst="homePlate">
            <a:avLst/>
          </a:prstGeom>
          <a:solidFill>
            <a:srgbClr val="EE7F1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Pagon 7"/>
          <p:cNvSpPr/>
          <p:nvPr userDrawn="1"/>
        </p:nvSpPr>
        <p:spPr>
          <a:xfrm rot="10800000">
            <a:off x="4775934" y="41500"/>
            <a:ext cx="440152" cy="504063"/>
          </a:xfrm>
          <a:prstGeom prst="chevron">
            <a:avLst>
              <a:gd name="adj" fmla="val 55856"/>
            </a:avLst>
          </a:prstGeom>
          <a:solidFill>
            <a:srgbClr val="EE7F1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schemeClr val="tx1"/>
              </a:solidFill>
            </a:endParaRPr>
          </a:p>
        </p:txBody>
      </p:sp>
      <p:sp>
        <p:nvSpPr>
          <p:cNvPr id="11" name="Pagon 10"/>
          <p:cNvSpPr/>
          <p:nvPr userDrawn="1"/>
        </p:nvSpPr>
        <p:spPr>
          <a:xfrm rot="10800000">
            <a:off x="4547168" y="41497"/>
            <a:ext cx="440152" cy="507779"/>
          </a:xfrm>
          <a:prstGeom prst="chevron">
            <a:avLst>
              <a:gd name="adj" fmla="val 55856"/>
            </a:avLst>
          </a:prstGeom>
          <a:solidFill>
            <a:srgbClr val="EE7F1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schemeClr val="tx1"/>
              </a:solidFill>
            </a:endParaRPr>
          </a:p>
        </p:txBody>
      </p:sp>
      <p:sp>
        <p:nvSpPr>
          <p:cNvPr id="12" name="Pagon 11"/>
          <p:cNvSpPr/>
          <p:nvPr userDrawn="1"/>
        </p:nvSpPr>
        <p:spPr>
          <a:xfrm rot="10800000">
            <a:off x="4312191" y="44626"/>
            <a:ext cx="440152" cy="504651"/>
          </a:xfrm>
          <a:prstGeom prst="chevron">
            <a:avLst>
              <a:gd name="adj" fmla="val 55856"/>
            </a:avLst>
          </a:prstGeom>
          <a:solidFill>
            <a:srgbClr val="EE7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9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ECB-663F-44A3-A2BA-7D2D0C49C9D9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D025-A394-4D23-965A-931F1E86D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242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ECB-663F-44A3-A2BA-7D2D0C49C9D9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D025-A394-4D23-965A-931F1E86D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37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ECB-663F-44A3-A2BA-7D2D0C49C9D9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D025-A394-4D23-965A-931F1E86D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53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ECB-663F-44A3-A2BA-7D2D0C49C9D9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D025-A394-4D23-965A-931F1E86D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958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75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ECB-663F-44A3-A2BA-7D2D0C49C9D9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D025-A394-4D23-965A-931F1E86D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801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ECB-663F-44A3-A2BA-7D2D0C49C9D9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D025-A394-4D23-965A-931F1E86D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78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ECB-663F-44A3-A2BA-7D2D0C49C9D9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D025-A394-4D23-965A-931F1E86D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99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B7ECB-663F-44A3-A2BA-7D2D0C49C9D9}" type="datetimeFigureOut">
              <a:rPr lang="pl-PL" smtClean="0"/>
              <a:t>22.02.2024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6D025-A394-4D23-965A-931F1E86DD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60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png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3E45DE2F-2413-4CAA-90C1-91B6F05D47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"/>
          <a:stretch/>
        </p:blipFill>
        <p:spPr>
          <a:xfrm>
            <a:off x="6727699" y="2388020"/>
            <a:ext cx="2281401" cy="4323778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A21AEA77-5B0D-482C-9648-1F97419E534A}"/>
              </a:ext>
            </a:extLst>
          </p:cNvPr>
          <p:cNvGrpSpPr/>
          <p:nvPr/>
        </p:nvGrpSpPr>
        <p:grpSpPr>
          <a:xfrm>
            <a:off x="91442" y="99060"/>
            <a:ext cx="8953499" cy="6674099"/>
            <a:chOff x="91442" y="99060"/>
            <a:chExt cx="8953499" cy="6674099"/>
          </a:xfrm>
        </p:grpSpPr>
        <p:grpSp>
          <p:nvGrpSpPr>
            <p:cNvPr id="6" name="Grupa 7"/>
            <p:cNvGrpSpPr>
              <a:grpSpLocks/>
            </p:cNvGrpSpPr>
            <p:nvPr/>
          </p:nvGrpSpPr>
          <p:grpSpPr bwMode="auto">
            <a:xfrm>
              <a:off x="91442" y="99060"/>
              <a:ext cx="8953499" cy="6667500"/>
              <a:chOff x="322907" y="324915"/>
              <a:chExt cx="11560408" cy="6206560"/>
            </a:xfrm>
          </p:grpSpPr>
          <p:sp>
            <p:nvSpPr>
              <p:cNvPr id="7" name="Prostokąt 6"/>
              <p:cNvSpPr/>
              <p:nvPr/>
            </p:nvSpPr>
            <p:spPr>
              <a:xfrm rot="16200000">
                <a:off x="-2753390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Lato" panose="020F0502020204030203" pitchFamily="34" charset="-18"/>
                </a:endParaRPr>
              </a:p>
            </p:txBody>
          </p:sp>
          <p:sp>
            <p:nvSpPr>
              <p:cNvPr id="8" name="Prostokąt 7"/>
              <p:cNvSpPr/>
              <p:nvPr/>
            </p:nvSpPr>
            <p:spPr>
              <a:xfrm>
                <a:off x="322907" y="6480680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Lato" panose="020F0502020204030203" pitchFamily="34" charset="-18"/>
                </a:endParaRPr>
              </a:p>
            </p:txBody>
          </p:sp>
          <p:sp>
            <p:nvSpPr>
              <p:cNvPr id="9" name="Prostokąt 8"/>
              <p:cNvSpPr/>
              <p:nvPr/>
            </p:nvSpPr>
            <p:spPr>
              <a:xfrm>
                <a:off x="322907" y="324915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Lato" panose="020F0502020204030203" pitchFamily="34" charset="-18"/>
                </a:endParaRPr>
              </a:p>
            </p:txBody>
          </p:sp>
          <p:sp>
            <p:nvSpPr>
              <p:cNvPr id="10" name="Prostokąt 9"/>
              <p:cNvSpPr/>
              <p:nvPr/>
            </p:nvSpPr>
            <p:spPr>
              <a:xfrm rot="16200000">
                <a:off x="8754637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Lato" panose="020F0502020204030203" pitchFamily="34" charset="-18"/>
                </a:endParaRPr>
              </a:p>
            </p:txBody>
          </p:sp>
        </p:grp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11" y="126343"/>
              <a:ext cx="1513633" cy="485002"/>
            </a:xfrm>
            <a:prstGeom prst="rect">
              <a:avLst/>
            </a:prstGeom>
          </p:spPr>
        </p:pic>
        <p:sp>
          <p:nvSpPr>
            <p:cNvPr id="16" name="pole tekstowe 15"/>
            <p:cNvSpPr txBox="1"/>
            <p:nvPr/>
          </p:nvSpPr>
          <p:spPr>
            <a:xfrm>
              <a:off x="864335" y="6126828"/>
              <a:ext cx="7405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pl-PL" sz="1600" b="1" dirty="0">
                <a:solidFill>
                  <a:srgbClr val="0063AF"/>
                </a:solidFill>
                <a:latin typeface="Lato" panose="020F0502020204030203" pitchFamily="34" charset="-18"/>
                <a:cs typeface="Times New Roman" panose="02020603050405020304" pitchFamily="18" charset="0"/>
              </a:endParaRPr>
            </a:p>
            <a:p>
              <a:pPr algn="ctr"/>
              <a:r>
                <a:rPr lang="pl-PL" sz="2000" b="1" dirty="0">
                  <a:solidFill>
                    <a:srgbClr val="0063AF"/>
                  </a:solidFill>
                  <a:latin typeface="Lato" panose="020F0502020204030203" pitchFamily="34" charset="-18"/>
                  <a:cs typeface="Times New Roman" panose="02020603050405020304" pitchFamily="18" charset="0"/>
                </a:rPr>
                <a:t>Kraków, luty 2024 r. </a:t>
              </a:r>
            </a:p>
          </p:txBody>
        </p:sp>
      </p:grpSp>
      <p:sp>
        <p:nvSpPr>
          <p:cNvPr id="19" name="Tytuł 1">
            <a:extLst>
              <a:ext uri="{FF2B5EF4-FFF2-40B4-BE49-F238E27FC236}">
                <a16:creationId xmlns:a16="http://schemas.microsoft.com/office/drawing/2014/main" xmlns="" id="{33B9A86B-BB21-4F34-9F82-D82BB4E7E6B1}"/>
              </a:ext>
            </a:extLst>
          </p:cNvPr>
          <p:cNvSpPr txBox="1">
            <a:spLocks/>
          </p:cNvSpPr>
          <p:nvPr/>
        </p:nvSpPr>
        <p:spPr>
          <a:xfrm>
            <a:off x="171353" y="180910"/>
            <a:ext cx="8787053" cy="6195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b="1" dirty="0">
                <a:solidFill>
                  <a:srgbClr val="0063AF"/>
                </a:solidFill>
                <a:latin typeface="Lato" panose="020F0502020204030203" pitchFamily="34" charset="-18"/>
              </a:rPr>
              <a:t>SPORZĄDZANIE </a:t>
            </a:r>
          </a:p>
          <a:p>
            <a:r>
              <a:rPr lang="pl-PL" sz="4800" b="1" dirty="0">
                <a:solidFill>
                  <a:srgbClr val="0063AF"/>
                </a:solidFill>
                <a:latin typeface="Lato" panose="020F0502020204030203" pitchFamily="34" charset="-18"/>
              </a:rPr>
              <a:t>PLANU OGÓLNEGO </a:t>
            </a:r>
          </a:p>
          <a:p>
            <a:r>
              <a:rPr lang="pl-PL" sz="4800" b="1" dirty="0">
                <a:solidFill>
                  <a:srgbClr val="0063AF"/>
                </a:solidFill>
                <a:latin typeface="Lato" panose="020F0502020204030203" pitchFamily="34" charset="-18"/>
              </a:rPr>
              <a:t>MIASTA KRAKOWA</a:t>
            </a:r>
            <a:endParaRPr lang="pl-PL" sz="1400" b="1" dirty="0">
              <a:solidFill>
                <a:srgbClr val="0063AF"/>
              </a:solidFill>
              <a:latin typeface="Lato" panose="020F0502020204030203" pitchFamily="34" charset="-18"/>
            </a:endParaRPr>
          </a:p>
          <a:p>
            <a:endParaRPr lang="pl-PL" sz="1400" b="1" dirty="0">
              <a:solidFill>
                <a:srgbClr val="0063AF"/>
              </a:solidFill>
              <a:latin typeface="Lato" panose="020F0502020204030203" pitchFamily="34" charset="-18"/>
            </a:endParaRPr>
          </a:p>
          <a:p>
            <a:endParaRPr lang="pl-PL" sz="1400" b="1" dirty="0">
              <a:solidFill>
                <a:srgbClr val="0063AF"/>
              </a:solidFill>
              <a:latin typeface="Lato" panose="020F0502020204030203" pitchFamily="34" charset="-18"/>
            </a:endParaRPr>
          </a:p>
          <a:p>
            <a:endParaRPr lang="pl-PL" sz="1400" b="1" dirty="0">
              <a:solidFill>
                <a:srgbClr val="0063AF"/>
              </a:solidFill>
              <a:latin typeface="Lato" panose="020F0502020204030203" pitchFamily="34" charset="-18"/>
            </a:endParaRPr>
          </a:p>
          <a:p>
            <a:endParaRPr lang="pl-PL" sz="1400" b="1" dirty="0">
              <a:solidFill>
                <a:srgbClr val="0063AF"/>
              </a:solidFill>
              <a:latin typeface="Lato" panose="020F0502020204030203" pitchFamily="34" charset="-18"/>
            </a:endParaRPr>
          </a:p>
        </p:txBody>
      </p:sp>
      <p:pic>
        <p:nvPicPr>
          <p:cNvPr id="27" name="Obraz 6">
            <a:extLst>
              <a:ext uri="{FF2B5EF4-FFF2-40B4-BE49-F238E27FC236}">
                <a16:creationId xmlns:a16="http://schemas.microsoft.com/office/drawing/2014/main" xmlns="" id="{1D510E6A-FD26-47AD-8FE7-1BD3B1D675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4773" y="5812646"/>
            <a:ext cx="1580593" cy="92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az 6">
            <a:extLst>
              <a:ext uri="{FF2B5EF4-FFF2-40B4-BE49-F238E27FC236}">
                <a16:creationId xmlns:a16="http://schemas.microsoft.com/office/drawing/2014/main" xmlns="" id="{3D21781F-6E46-481F-B2F7-B322586CFA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2338" y="5933305"/>
            <a:ext cx="1584000" cy="7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93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F51FBEB8-6B39-47A2-813E-EFC62F5372E9}"/>
              </a:ext>
            </a:extLst>
          </p:cNvPr>
          <p:cNvGrpSpPr/>
          <p:nvPr/>
        </p:nvGrpSpPr>
        <p:grpSpPr>
          <a:xfrm>
            <a:off x="91442" y="99060"/>
            <a:ext cx="8953499" cy="6667500"/>
            <a:chOff x="91442" y="99060"/>
            <a:chExt cx="8953499" cy="6667500"/>
          </a:xfrm>
        </p:grpSpPr>
        <p:grpSp>
          <p:nvGrpSpPr>
            <p:cNvPr id="6" name="Grupa 7">
              <a:extLst>
                <a:ext uri="{FF2B5EF4-FFF2-40B4-BE49-F238E27FC236}">
                  <a16:creationId xmlns:a16="http://schemas.microsoft.com/office/drawing/2014/main" xmlns="" id="{456B03C4-3601-4124-9F5B-3F44513EC9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2" y="99060"/>
              <a:ext cx="8953499" cy="6667500"/>
              <a:chOff x="322907" y="324915"/>
              <a:chExt cx="11560408" cy="6206560"/>
            </a:xfrm>
          </p:grpSpPr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xmlns="" id="{D34FD957-300B-4CD6-BA77-6915A77D5F52}"/>
                  </a:ext>
                </a:extLst>
              </p:cNvPr>
              <p:cNvSpPr/>
              <p:nvPr/>
            </p:nvSpPr>
            <p:spPr>
              <a:xfrm rot="16200000">
                <a:off x="-2753390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dirty="0">
                  <a:solidFill>
                    <a:prstClr val="white"/>
                  </a:solidFill>
                  <a:latin typeface="Lato" panose="020F0502020204030203" pitchFamily="34" charset="-18"/>
                </a:endParaRPr>
              </a:p>
            </p:txBody>
          </p:sp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xmlns="" id="{29E974AE-C68C-4B67-BB88-0260D9595460}"/>
                  </a:ext>
                </a:extLst>
              </p:cNvPr>
              <p:cNvSpPr/>
              <p:nvPr/>
            </p:nvSpPr>
            <p:spPr>
              <a:xfrm>
                <a:off x="322907" y="6480680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dirty="0">
                  <a:solidFill>
                    <a:prstClr val="white"/>
                  </a:solidFill>
                  <a:latin typeface="Lato" panose="020F0502020204030203" pitchFamily="34" charset="-18"/>
                </a:endParaRPr>
              </a:p>
            </p:txBody>
          </p:sp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xmlns="" id="{E5D7AD4C-0288-4904-8ED7-6981C0C3B740}"/>
                  </a:ext>
                </a:extLst>
              </p:cNvPr>
              <p:cNvSpPr/>
              <p:nvPr/>
            </p:nvSpPr>
            <p:spPr>
              <a:xfrm>
                <a:off x="322907" y="324915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dirty="0">
                  <a:solidFill>
                    <a:prstClr val="white"/>
                  </a:solidFill>
                  <a:latin typeface="Lato" panose="020F0502020204030203" pitchFamily="34" charset="-18"/>
                </a:endParaRPr>
              </a:p>
            </p:txBody>
          </p:sp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xmlns="" id="{8431CDA4-DA8F-42EF-A889-EA8D475DD9EA}"/>
                  </a:ext>
                </a:extLst>
              </p:cNvPr>
              <p:cNvSpPr/>
              <p:nvPr/>
            </p:nvSpPr>
            <p:spPr>
              <a:xfrm rot="16200000">
                <a:off x="8754637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dirty="0">
                  <a:solidFill>
                    <a:prstClr val="white"/>
                  </a:solidFill>
                  <a:latin typeface="Lato" panose="020F0502020204030203" pitchFamily="34" charset="-18"/>
                </a:endParaRPr>
              </a:p>
            </p:txBody>
          </p:sp>
        </p:grpSp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B39BAAD6-865A-490D-B7BF-8F654B1F0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11" y="126343"/>
              <a:ext cx="1513633" cy="485002"/>
            </a:xfrm>
            <a:prstGeom prst="rect">
              <a:avLst/>
            </a:prstGeom>
          </p:spPr>
        </p:pic>
      </p:grp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xmlns="" id="{6AA0A051-B250-4903-B351-0F0D81320378}"/>
              </a:ext>
            </a:extLst>
          </p:cNvPr>
          <p:cNvGraphicFramePr/>
          <p:nvPr/>
        </p:nvGraphicFramePr>
        <p:xfrm>
          <a:off x="431885" y="5429028"/>
          <a:ext cx="8411516" cy="15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079AB0D0-97C7-4867-9358-AAE6E9796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5530" y="2044781"/>
            <a:ext cx="3013540" cy="405530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EF1655FF-107B-4185-85F1-0965118789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3002" y="2046187"/>
            <a:ext cx="2790032" cy="404890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989A795D-D1AD-4CBF-842E-898DB936DF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061" y="2057831"/>
            <a:ext cx="2855367" cy="4007179"/>
          </a:xfrm>
          <a:prstGeom prst="rect">
            <a:avLst/>
          </a:prstGeom>
        </p:spPr>
      </p:pic>
      <p:grpSp>
        <p:nvGrpSpPr>
          <p:cNvPr id="16" name="Grupa 15">
            <a:extLst>
              <a:ext uri="{FF2B5EF4-FFF2-40B4-BE49-F238E27FC236}">
                <a16:creationId xmlns:a16="http://schemas.microsoft.com/office/drawing/2014/main" xmlns="" id="{02E29E39-51F9-41EA-BA66-F5D8F7C68F63}"/>
              </a:ext>
            </a:extLst>
          </p:cNvPr>
          <p:cNvGrpSpPr/>
          <p:nvPr/>
        </p:nvGrpSpPr>
        <p:grpSpPr>
          <a:xfrm>
            <a:off x="1151846" y="808205"/>
            <a:ext cx="6827773" cy="950768"/>
            <a:chOff x="1297171" y="800020"/>
            <a:chExt cx="6540273" cy="950768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9AF158A3-1A3C-4A4E-92E7-663B024A6C5E}"/>
                </a:ext>
              </a:extLst>
            </p:cNvPr>
            <p:cNvSpPr/>
            <p:nvPr/>
          </p:nvSpPr>
          <p:spPr>
            <a:xfrm>
              <a:off x="1297171" y="800020"/>
              <a:ext cx="6540273" cy="950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" name="pole tekstowe 1">
              <a:extLst>
                <a:ext uri="{FF2B5EF4-FFF2-40B4-BE49-F238E27FC236}">
                  <a16:creationId xmlns:a16="http://schemas.microsoft.com/office/drawing/2014/main" xmlns="" id="{42C9A354-1494-4E00-A7E4-3D99084ED0EC}"/>
                </a:ext>
              </a:extLst>
            </p:cNvPr>
            <p:cNvSpPr txBox="1"/>
            <p:nvPr/>
          </p:nvSpPr>
          <p:spPr>
            <a:xfrm>
              <a:off x="1297171" y="874872"/>
              <a:ext cx="654027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1600" b="1" dirty="0">
                  <a:solidFill>
                    <a:schemeClr val="bg1"/>
                  </a:solidFill>
                  <a:latin typeface="Lato" panose="020F0502020204030203" pitchFamily="34" charset="-18"/>
                </a:rPr>
                <a:t>Obligatoryjny*</a:t>
              </a:r>
              <a:r>
                <a:rPr lang="pl-PL" sz="1600" dirty="0">
                  <a:solidFill>
                    <a:schemeClr val="bg1"/>
                  </a:solidFill>
                  <a:latin typeface="Lato" panose="020F0502020204030203" pitchFamily="34" charset="-18"/>
                </a:rPr>
                <a:t> wniosek do projektu planu ogólnego do pobrania ze strony:</a:t>
              </a:r>
            </a:p>
            <a:p>
              <a:pPr algn="ctr"/>
              <a:r>
                <a:rPr lang="pl-PL" b="1" dirty="0">
                  <a:solidFill>
                    <a:schemeClr val="bg1"/>
                  </a:solidFill>
                  <a:latin typeface="Lato" panose="020F0502020204030203" pitchFamily="34" charset="-18"/>
                </a:rPr>
                <a:t>https://www.bip.krakow.pl/planowanieprzestrzenne</a:t>
              </a:r>
            </a:p>
          </p:txBody>
        </p:sp>
      </p:grp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ED504397-F860-4019-98DF-CB140E73BD3E}"/>
              </a:ext>
            </a:extLst>
          </p:cNvPr>
          <p:cNvSpPr/>
          <p:nvPr/>
        </p:nvSpPr>
        <p:spPr>
          <a:xfrm>
            <a:off x="163061" y="6333256"/>
            <a:ext cx="87860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 algn="just"/>
            <a:r>
              <a:rPr lang="pl-PL" sz="105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*  Zgodnie z Rozporządzeniem Ministra Rozwoju i Technologii z dnia 13 listopada 2023 r</a:t>
            </a:r>
            <a:r>
              <a:rPr lang="pl-PL" sz="1050" i="1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.  w sprawie wzoru formularza pisma dotyczącego aktu        planowania przestrzennego</a:t>
            </a:r>
            <a:r>
              <a:rPr lang="pl-PL" sz="105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( Dz.U. z 2023 r., poz. 2509)</a:t>
            </a:r>
            <a:endParaRPr lang="pl-PL" sz="1050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xmlns="" id="{ED39C98F-3230-426F-8F9E-E46C3E26BAA7}"/>
              </a:ext>
            </a:extLst>
          </p:cNvPr>
          <p:cNvSpPr txBox="1">
            <a:spLocks/>
          </p:cNvSpPr>
          <p:nvPr/>
        </p:nvSpPr>
        <p:spPr>
          <a:xfrm>
            <a:off x="132012" y="212042"/>
            <a:ext cx="8879978" cy="430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000" b="1" dirty="0">
                <a:solidFill>
                  <a:srgbClr val="0063AF"/>
                </a:solidFill>
                <a:latin typeface="Lato" panose="020F0502020204030203" pitchFamily="34" charset="-18"/>
              </a:rPr>
              <a:t>                                                    WNIOSEK DO PLANU OGÓLNEGO</a:t>
            </a:r>
          </a:p>
        </p:txBody>
      </p:sp>
    </p:spTree>
    <p:extLst>
      <p:ext uri="{BB962C8B-B14F-4D97-AF65-F5344CB8AC3E}">
        <p14:creationId xmlns:p14="http://schemas.microsoft.com/office/powerpoint/2010/main" val="374447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A21AEA77-5B0D-482C-9648-1F97419E534A}"/>
              </a:ext>
            </a:extLst>
          </p:cNvPr>
          <p:cNvGrpSpPr/>
          <p:nvPr/>
        </p:nvGrpSpPr>
        <p:grpSpPr>
          <a:xfrm>
            <a:off x="91442" y="99060"/>
            <a:ext cx="8953499" cy="6667500"/>
            <a:chOff x="91442" y="99060"/>
            <a:chExt cx="8953499" cy="6667500"/>
          </a:xfrm>
        </p:grpSpPr>
        <p:grpSp>
          <p:nvGrpSpPr>
            <p:cNvPr id="4" name="Grupa 5"/>
            <p:cNvGrpSpPr>
              <a:grpSpLocks/>
            </p:cNvGrpSpPr>
            <p:nvPr/>
          </p:nvGrpSpPr>
          <p:grpSpPr bwMode="auto">
            <a:xfrm>
              <a:off x="91442" y="99060"/>
              <a:ext cx="8953499" cy="6667500"/>
              <a:chOff x="322907" y="325720"/>
              <a:chExt cx="11560408" cy="6206560"/>
            </a:xfrm>
          </p:grpSpPr>
          <p:pic>
            <p:nvPicPr>
              <p:cNvPr id="5" name="Obraz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17240" y="5644312"/>
                <a:ext cx="2040800" cy="857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" name="Grupa 7"/>
              <p:cNvGrpSpPr>
                <a:grpSpLocks/>
              </p:cNvGrpSpPr>
              <p:nvPr/>
            </p:nvGrpSpPr>
            <p:grpSpPr bwMode="auto">
              <a:xfrm>
                <a:off x="322907" y="325720"/>
                <a:ext cx="11560408" cy="6206560"/>
                <a:chOff x="322907" y="324915"/>
                <a:chExt cx="11560408" cy="6206560"/>
              </a:xfrm>
            </p:grpSpPr>
            <p:sp>
              <p:nvSpPr>
                <p:cNvPr id="7" name="Prostokąt 6"/>
                <p:cNvSpPr/>
                <p:nvPr/>
              </p:nvSpPr>
              <p:spPr>
                <a:xfrm rot="16200000">
                  <a:off x="-2753390" y="3402798"/>
                  <a:ext cx="6206560" cy="50794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8" name="Prostokąt 7"/>
                <p:cNvSpPr/>
                <p:nvPr/>
              </p:nvSpPr>
              <p:spPr>
                <a:xfrm>
                  <a:off x="322907" y="6480680"/>
                  <a:ext cx="11554059" cy="50795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9" name="Prostokąt 8"/>
                <p:cNvSpPr/>
                <p:nvPr/>
              </p:nvSpPr>
              <p:spPr>
                <a:xfrm>
                  <a:off x="322907" y="324915"/>
                  <a:ext cx="11554059" cy="50795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10" name="Prostokąt 9"/>
                <p:cNvSpPr/>
                <p:nvPr/>
              </p:nvSpPr>
              <p:spPr>
                <a:xfrm rot="16200000">
                  <a:off x="8754637" y="3402798"/>
                  <a:ext cx="6206560" cy="50794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</p:grpSp>
        </p:grp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11" y="126343"/>
              <a:ext cx="1513633" cy="485002"/>
            </a:xfrm>
            <a:prstGeom prst="rect">
              <a:avLst/>
            </a:prstGeom>
          </p:spPr>
        </p:pic>
        <p:pic>
          <p:nvPicPr>
            <p:cNvPr id="17" name="Obraz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338" y="5933305"/>
              <a:ext cx="1584000" cy="778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C26D8093-C273-4662-9419-8E867F92B943}"/>
              </a:ext>
            </a:extLst>
          </p:cNvPr>
          <p:cNvSpPr txBox="1"/>
          <p:nvPr/>
        </p:nvSpPr>
        <p:spPr>
          <a:xfrm>
            <a:off x="487015" y="3696063"/>
            <a:ext cx="8304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latin typeface="Lato" panose="020F0502020204030203" pitchFamily="34" charset="-18"/>
                <a:cs typeface="Lao UI" panose="020B0502040204020203" pitchFamily="34" charset="0"/>
              </a:rPr>
              <a:t>WNIOSKI ZŁOŻONE </a:t>
            </a:r>
            <a:r>
              <a:rPr lang="pl-PL" sz="2200" b="1" dirty="0">
                <a:latin typeface="Lato" panose="020F0502020204030203" pitchFamily="34" charset="-18"/>
                <a:cs typeface="Lao UI" panose="020B0502040204020203" pitchFamily="34" charset="0"/>
              </a:rPr>
              <a:t>PO TYM TERMINIE LUB </a:t>
            </a:r>
          </a:p>
          <a:p>
            <a:pPr algn="ctr"/>
            <a:r>
              <a:rPr lang="pl-PL" sz="2200" b="1" dirty="0">
                <a:latin typeface="Lato" panose="020F0502020204030203" pitchFamily="34" charset="-18"/>
                <a:cs typeface="Lao UI" panose="020B0502040204020203" pitchFamily="34" charset="0"/>
              </a:rPr>
              <a:t>W INNEJ FORMIE NIŻ NA OBOWIAZUJĄCYM FORMULARZU </a:t>
            </a:r>
            <a:r>
              <a:rPr lang="pl-PL" sz="2200" dirty="0">
                <a:latin typeface="Lato" panose="020F0502020204030203" pitchFamily="34" charset="-18"/>
                <a:cs typeface="Lao UI" panose="020B0502040204020203" pitchFamily="34" charset="0"/>
              </a:rPr>
              <a:t>– </a:t>
            </a:r>
          </a:p>
          <a:p>
            <a:pPr algn="ctr"/>
            <a:r>
              <a:rPr lang="pl-PL" sz="2600" b="1" dirty="0">
                <a:solidFill>
                  <a:srgbClr val="FF0000"/>
                </a:solidFill>
                <a:latin typeface="Lato" panose="020F0502020204030203" pitchFamily="34" charset="-18"/>
                <a:cs typeface="Lao UI" panose="020B0502040204020203" pitchFamily="34" charset="0"/>
              </a:rPr>
              <a:t>NIE BĘDĄ ROZPATRZONE ! 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97B74A6E-C16A-4C23-9550-737E4CAAA829}"/>
              </a:ext>
            </a:extLst>
          </p:cNvPr>
          <p:cNvGrpSpPr/>
          <p:nvPr/>
        </p:nvGrpSpPr>
        <p:grpSpPr>
          <a:xfrm>
            <a:off x="256582" y="1665128"/>
            <a:ext cx="8621428" cy="1546323"/>
            <a:chOff x="1294796" y="495484"/>
            <a:chExt cx="6542648" cy="950768"/>
          </a:xfrm>
          <a:noFill/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20FAE129-A28F-48AB-A549-D03C212BEB54}"/>
                </a:ext>
              </a:extLst>
            </p:cNvPr>
            <p:cNvSpPr/>
            <p:nvPr/>
          </p:nvSpPr>
          <p:spPr>
            <a:xfrm>
              <a:off x="1297171" y="495484"/>
              <a:ext cx="6540273" cy="9507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xmlns="" id="{20C7E9EE-D63B-4D6D-AAA1-3CBFF38D563B}"/>
                </a:ext>
              </a:extLst>
            </p:cNvPr>
            <p:cNvSpPr txBox="1"/>
            <p:nvPr/>
          </p:nvSpPr>
          <p:spPr>
            <a:xfrm>
              <a:off x="1294796" y="535461"/>
              <a:ext cx="6540273" cy="8522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3000" b="1" dirty="0">
                  <a:latin typeface="Lato" panose="020F0502020204030203" pitchFamily="34" charset="-18"/>
                </a:rPr>
                <a:t>TERMIN SKŁADANIA WNIOSKÓW: </a:t>
              </a:r>
            </a:p>
            <a:p>
              <a:pPr algn="ctr">
                <a:lnSpc>
                  <a:spcPct val="150000"/>
                </a:lnSpc>
              </a:pPr>
              <a:r>
                <a:rPr lang="pl-PL" sz="3000" b="1" dirty="0">
                  <a:solidFill>
                    <a:srgbClr val="FF0000"/>
                  </a:solidFill>
                  <a:latin typeface="Lato" panose="020F0502020204030203" pitchFamily="34" charset="-18"/>
                </a:rPr>
                <a:t>26 LUTEGO – 26 KWIETNIA 2024 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526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A21AEA77-5B0D-482C-9648-1F97419E534A}"/>
              </a:ext>
            </a:extLst>
          </p:cNvPr>
          <p:cNvGrpSpPr/>
          <p:nvPr/>
        </p:nvGrpSpPr>
        <p:grpSpPr>
          <a:xfrm>
            <a:off x="91442" y="99060"/>
            <a:ext cx="8953499" cy="6667500"/>
            <a:chOff x="91442" y="99060"/>
            <a:chExt cx="8953499" cy="6667500"/>
          </a:xfrm>
        </p:grpSpPr>
        <p:grpSp>
          <p:nvGrpSpPr>
            <p:cNvPr id="6" name="Grupa 7"/>
            <p:cNvGrpSpPr>
              <a:grpSpLocks/>
            </p:cNvGrpSpPr>
            <p:nvPr/>
          </p:nvGrpSpPr>
          <p:grpSpPr bwMode="auto">
            <a:xfrm>
              <a:off x="91442" y="99060"/>
              <a:ext cx="8953499" cy="6667500"/>
              <a:chOff x="322907" y="324915"/>
              <a:chExt cx="11560408" cy="6206560"/>
            </a:xfrm>
          </p:grpSpPr>
          <p:sp>
            <p:nvSpPr>
              <p:cNvPr id="7" name="Prostokąt 6"/>
              <p:cNvSpPr/>
              <p:nvPr/>
            </p:nvSpPr>
            <p:spPr>
              <a:xfrm rot="16200000">
                <a:off x="-2753390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Lato" panose="020F0502020204030203" pitchFamily="34" charset="-18"/>
                </a:endParaRPr>
              </a:p>
            </p:txBody>
          </p:sp>
          <p:sp>
            <p:nvSpPr>
              <p:cNvPr id="8" name="Prostokąt 7"/>
              <p:cNvSpPr/>
              <p:nvPr/>
            </p:nvSpPr>
            <p:spPr>
              <a:xfrm>
                <a:off x="322907" y="6480680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Lato" panose="020F0502020204030203" pitchFamily="34" charset="-18"/>
                </a:endParaRPr>
              </a:p>
            </p:txBody>
          </p:sp>
          <p:sp>
            <p:nvSpPr>
              <p:cNvPr id="9" name="Prostokąt 8"/>
              <p:cNvSpPr/>
              <p:nvPr/>
            </p:nvSpPr>
            <p:spPr>
              <a:xfrm>
                <a:off x="322907" y="324915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Lato" panose="020F0502020204030203" pitchFamily="34" charset="-18"/>
                </a:endParaRPr>
              </a:p>
            </p:txBody>
          </p:sp>
          <p:sp>
            <p:nvSpPr>
              <p:cNvPr id="10" name="Prostokąt 9"/>
              <p:cNvSpPr/>
              <p:nvPr/>
            </p:nvSpPr>
            <p:spPr>
              <a:xfrm rot="16200000">
                <a:off x="8754637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Lato" panose="020F0502020204030203" pitchFamily="34" charset="-18"/>
                </a:endParaRPr>
              </a:p>
            </p:txBody>
          </p:sp>
        </p:grp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11" y="126343"/>
              <a:ext cx="1513633" cy="485002"/>
            </a:xfrm>
            <a:prstGeom prst="rect">
              <a:avLst/>
            </a:prstGeom>
          </p:spPr>
        </p:pic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90C488BE-92B1-4D83-8C97-44B1D5CC96AE}"/>
              </a:ext>
            </a:extLst>
          </p:cNvPr>
          <p:cNvSpPr txBox="1"/>
          <p:nvPr/>
        </p:nvSpPr>
        <p:spPr>
          <a:xfrm>
            <a:off x="132011" y="199399"/>
            <a:ext cx="887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64A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SPOTKANIA Z MIESZKAŃCAMI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9C100285-28A4-4427-9C85-8510D8882AE7}"/>
              </a:ext>
            </a:extLst>
          </p:cNvPr>
          <p:cNvSpPr txBox="1"/>
          <p:nvPr/>
        </p:nvSpPr>
        <p:spPr>
          <a:xfrm>
            <a:off x="992986" y="729497"/>
            <a:ext cx="3026530" cy="193899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  <a:latin typeface="Lato" panose="020F0502020204030203" pitchFamily="34" charset="-18"/>
              </a:rPr>
              <a:t>27 lutego 2024 </a:t>
            </a:r>
          </a:p>
          <a:p>
            <a:pPr algn="ctr"/>
            <a:r>
              <a:rPr lang="pl-PL" sz="2000" b="1" dirty="0">
                <a:solidFill>
                  <a:srgbClr val="FF0000"/>
                </a:solidFill>
                <a:latin typeface="Lato" panose="020F0502020204030203" pitchFamily="34" charset="-18"/>
              </a:rPr>
              <a:t>17:00</a:t>
            </a:r>
          </a:p>
          <a:p>
            <a:pPr algn="ctr"/>
            <a:r>
              <a:rPr lang="pl-PL" sz="2000" b="1" dirty="0">
                <a:solidFill>
                  <a:srgbClr val="0063AF"/>
                </a:solidFill>
                <a:latin typeface="Lato" panose="020F0502020204030203" pitchFamily="34" charset="-18"/>
              </a:rPr>
              <a:t>Dzielnice: III, IV, V, VI 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  <a:latin typeface="Lato" panose="020F0502020204030203" pitchFamily="34" charset="-18"/>
              </a:rPr>
              <a:t>Centrum Kultury Dworek </a:t>
            </a:r>
            <a:r>
              <a:rPr lang="pl-PL" sz="2000" b="1" dirty="0" err="1">
                <a:solidFill>
                  <a:schemeClr val="tx1"/>
                </a:solidFill>
                <a:latin typeface="Lato" panose="020F0502020204030203" pitchFamily="34" charset="-18"/>
              </a:rPr>
              <a:t>Białoprądnicki</a:t>
            </a:r>
            <a:r>
              <a:rPr lang="pl-PL" sz="2000" b="1" dirty="0">
                <a:solidFill>
                  <a:schemeClr val="tx1"/>
                </a:solidFill>
                <a:latin typeface="Lato" panose="020F0502020204030203" pitchFamily="34" charset="-18"/>
              </a:rPr>
              <a:t>  </a:t>
            </a:r>
            <a:br>
              <a:rPr lang="pl-PL" sz="2000" b="1" dirty="0">
                <a:solidFill>
                  <a:schemeClr val="tx1"/>
                </a:solidFill>
                <a:latin typeface="Lato" panose="020F0502020204030203" pitchFamily="34" charset="-18"/>
              </a:rPr>
            </a:br>
            <a:r>
              <a:rPr lang="pl-PL" sz="2000" b="1" dirty="0">
                <a:solidFill>
                  <a:schemeClr val="tx1"/>
                </a:solidFill>
                <a:latin typeface="Lato" panose="020F0502020204030203" pitchFamily="34" charset="-18"/>
              </a:rPr>
              <a:t>ul. Papiernicza 2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AECCBA1E-0DF7-4C1A-95F1-508E0797F051}"/>
              </a:ext>
            </a:extLst>
          </p:cNvPr>
          <p:cNvSpPr txBox="1"/>
          <p:nvPr/>
        </p:nvSpPr>
        <p:spPr>
          <a:xfrm>
            <a:off x="5097115" y="729497"/>
            <a:ext cx="3026530" cy="193899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  <a:latin typeface="Lato" panose="020F0502020204030203" pitchFamily="34" charset="-18"/>
              </a:rPr>
              <a:t>5 marca 2024 </a:t>
            </a:r>
          </a:p>
          <a:p>
            <a:pPr algn="ctr"/>
            <a:r>
              <a:rPr lang="pl-PL" sz="2000" b="1" dirty="0">
                <a:solidFill>
                  <a:srgbClr val="FF0000"/>
                </a:solidFill>
                <a:latin typeface="Lato" panose="020F0502020204030203" pitchFamily="34" charset="-18"/>
              </a:rPr>
              <a:t>17:00</a:t>
            </a:r>
          </a:p>
          <a:p>
            <a:pPr algn="ctr"/>
            <a:r>
              <a:rPr lang="pl-PL" sz="2000" b="1" dirty="0">
                <a:solidFill>
                  <a:srgbClr val="0063AF"/>
                </a:solidFill>
                <a:latin typeface="Lato" panose="020F0502020204030203" pitchFamily="34" charset="-18"/>
              </a:rPr>
              <a:t>Dzielnice: I, II, VII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  <a:latin typeface="Lato" panose="020F0502020204030203" pitchFamily="34" charset="-18"/>
              </a:rPr>
              <a:t>Muzeum Historyczne Miasta Krakowa</a:t>
            </a:r>
            <a:br>
              <a:rPr lang="pl-PL" sz="2000" b="1" dirty="0">
                <a:solidFill>
                  <a:schemeClr val="tx1"/>
                </a:solidFill>
                <a:latin typeface="Lato" panose="020F0502020204030203" pitchFamily="34" charset="-18"/>
              </a:rPr>
            </a:br>
            <a:r>
              <a:rPr lang="pl-PL" sz="2000" b="1" dirty="0">
                <a:solidFill>
                  <a:schemeClr val="tx1"/>
                </a:solidFill>
                <a:latin typeface="Lato" panose="020F0502020204030203" pitchFamily="34" charset="-18"/>
              </a:rPr>
              <a:t>ul. Rynek Główny 35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9B5A269B-EB5B-44B5-9838-12547A6A4801}"/>
              </a:ext>
            </a:extLst>
          </p:cNvPr>
          <p:cNvSpPr txBox="1"/>
          <p:nvPr/>
        </p:nvSpPr>
        <p:spPr>
          <a:xfrm>
            <a:off x="992991" y="2842662"/>
            <a:ext cx="3026530" cy="193899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  <a:latin typeface="Lato" panose="020F0502020204030203" pitchFamily="34" charset="-18"/>
              </a:rPr>
              <a:t>7 marca 2024 </a:t>
            </a:r>
          </a:p>
          <a:p>
            <a:pPr algn="ctr"/>
            <a:r>
              <a:rPr lang="pl-PL" sz="2000" b="1" dirty="0">
                <a:solidFill>
                  <a:srgbClr val="FF0000"/>
                </a:solidFill>
                <a:latin typeface="Lato" panose="020F0502020204030203" pitchFamily="34" charset="-18"/>
              </a:rPr>
              <a:t>17:00</a:t>
            </a:r>
          </a:p>
          <a:p>
            <a:pPr algn="ctr"/>
            <a:r>
              <a:rPr lang="pl-PL" sz="2000" b="1" dirty="0">
                <a:solidFill>
                  <a:srgbClr val="0063AF"/>
                </a:solidFill>
                <a:latin typeface="Lato" panose="020F0502020204030203" pitchFamily="34" charset="-18"/>
              </a:rPr>
              <a:t>Dzielnice: XIV, XV, XVI, XVII, XVIII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  <a:latin typeface="Lato" panose="020F0502020204030203" pitchFamily="34" charset="-18"/>
              </a:rPr>
              <a:t>Teatr Ludowy</a:t>
            </a:r>
            <a:br>
              <a:rPr lang="pl-PL" sz="2000" b="1" dirty="0">
                <a:solidFill>
                  <a:schemeClr val="tx1"/>
                </a:solidFill>
                <a:latin typeface="Lato" panose="020F0502020204030203" pitchFamily="34" charset="-18"/>
              </a:rPr>
            </a:br>
            <a:r>
              <a:rPr lang="pl-PL" sz="2000" b="1" dirty="0">
                <a:solidFill>
                  <a:schemeClr val="tx1"/>
                </a:solidFill>
                <a:latin typeface="Lato" panose="020F0502020204030203" pitchFamily="34" charset="-18"/>
              </a:rPr>
              <a:t>ul. Osiedle Teatralne 34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2FB08A65-61D5-4CA8-98D0-9FD03C47EA1D}"/>
              </a:ext>
            </a:extLst>
          </p:cNvPr>
          <p:cNvSpPr txBox="1"/>
          <p:nvPr/>
        </p:nvSpPr>
        <p:spPr>
          <a:xfrm>
            <a:off x="5097114" y="2842662"/>
            <a:ext cx="3026530" cy="193899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  <a:latin typeface="Lato" panose="020F0502020204030203" pitchFamily="34" charset="-18"/>
              </a:rPr>
              <a:t>19 marca 2024 </a:t>
            </a:r>
          </a:p>
          <a:p>
            <a:pPr algn="ctr"/>
            <a:r>
              <a:rPr lang="pl-PL" sz="2000" b="1" dirty="0">
                <a:solidFill>
                  <a:srgbClr val="FF0000"/>
                </a:solidFill>
                <a:latin typeface="Lato" panose="020F0502020204030203" pitchFamily="34" charset="-18"/>
              </a:rPr>
              <a:t>17:00</a:t>
            </a:r>
          </a:p>
          <a:p>
            <a:pPr algn="ctr"/>
            <a:r>
              <a:rPr lang="pl-PL" sz="2000" b="1" dirty="0">
                <a:solidFill>
                  <a:srgbClr val="0063AF"/>
                </a:solidFill>
                <a:latin typeface="Lato" panose="020F0502020204030203" pitchFamily="34" charset="-18"/>
              </a:rPr>
              <a:t>Dzielnice: IX, X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  <a:latin typeface="Lato" panose="020F0502020204030203" pitchFamily="34" charset="-18"/>
              </a:rPr>
              <a:t>Klub Sportowy </a:t>
            </a:r>
            <a:r>
              <a:rPr lang="pl-PL" sz="2000" b="1" dirty="0" err="1">
                <a:solidFill>
                  <a:schemeClr val="tx1"/>
                </a:solidFill>
                <a:latin typeface="Lato" panose="020F0502020204030203" pitchFamily="34" charset="-18"/>
              </a:rPr>
              <a:t>Wróblowianka</a:t>
            </a:r>
            <a:r>
              <a:rPr lang="pl-PL" sz="2000" b="1" dirty="0">
                <a:solidFill>
                  <a:schemeClr val="tx1"/>
                </a:solidFill>
                <a:latin typeface="Lato" panose="020F0502020204030203" pitchFamily="34" charset="-18"/>
              </a:rPr>
              <a:t>, 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  <a:latin typeface="Lato" panose="020F0502020204030203" pitchFamily="34" charset="-18"/>
              </a:rPr>
              <a:t>ul. </a:t>
            </a:r>
            <a:r>
              <a:rPr lang="pl-PL" sz="2000" b="1" dirty="0" err="1">
                <a:solidFill>
                  <a:schemeClr val="tx1"/>
                </a:solidFill>
                <a:latin typeface="Lato" panose="020F0502020204030203" pitchFamily="34" charset="-18"/>
              </a:rPr>
              <a:t>Wróblowicka</a:t>
            </a:r>
            <a:r>
              <a:rPr lang="pl-PL" sz="2000" b="1" dirty="0">
                <a:solidFill>
                  <a:schemeClr val="tx1"/>
                </a:solidFill>
                <a:latin typeface="Lato" panose="020F0502020204030203" pitchFamily="34" charset="-18"/>
              </a:rPr>
              <a:t> 58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C6552F0D-5FBD-42CC-B9F1-E6B026F885FB}"/>
              </a:ext>
            </a:extLst>
          </p:cNvPr>
          <p:cNvSpPr txBox="1"/>
          <p:nvPr/>
        </p:nvSpPr>
        <p:spPr>
          <a:xfrm>
            <a:off x="2135233" y="4955130"/>
            <a:ext cx="4875166" cy="159274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950" b="1" dirty="0">
                <a:solidFill>
                  <a:srgbClr val="FF0000"/>
                </a:solidFill>
                <a:latin typeface="Lato" panose="020F0502020204030203" pitchFamily="34" charset="-18"/>
              </a:rPr>
              <a:t>21 marca 2024 </a:t>
            </a:r>
          </a:p>
          <a:p>
            <a:pPr algn="ctr"/>
            <a:r>
              <a:rPr lang="pl-PL" sz="1950" b="1" dirty="0">
                <a:solidFill>
                  <a:srgbClr val="FF0000"/>
                </a:solidFill>
                <a:latin typeface="Lato" panose="020F0502020204030203" pitchFamily="34" charset="-18"/>
              </a:rPr>
              <a:t>17:00</a:t>
            </a:r>
          </a:p>
          <a:p>
            <a:pPr algn="ctr"/>
            <a:r>
              <a:rPr lang="pl-PL" sz="1950" b="1" dirty="0">
                <a:solidFill>
                  <a:srgbClr val="0063AF"/>
                </a:solidFill>
                <a:latin typeface="Lato" panose="020F0502020204030203" pitchFamily="34" charset="-18"/>
              </a:rPr>
              <a:t>Dzielnice: VIII, XI, XII, XIII</a:t>
            </a:r>
          </a:p>
          <a:p>
            <a:pPr algn="ctr"/>
            <a:r>
              <a:rPr lang="pl-PL" sz="1950" b="1" dirty="0">
                <a:solidFill>
                  <a:schemeClr val="tx1"/>
                </a:solidFill>
                <a:latin typeface="Lato" panose="020F0502020204030203" pitchFamily="34" charset="-18"/>
              </a:rPr>
              <a:t>Wydział ds. Przedsiębiorczości i Innowacji</a:t>
            </a:r>
          </a:p>
          <a:p>
            <a:pPr algn="ctr"/>
            <a:r>
              <a:rPr lang="pl-PL" sz="1950" b="1" dirty="0">
                <a:solidFill>
                  <a:schemeClr val="tx1"/>
                </a:solidFill>
                <a:latin typeface="Lato" panose="020F0502020204030203" pitchFamily="34" charset="-18"/>
              </a:rPr>
              <a:t>ul. Zabłocie 22 (Klaster Innowacji</a:t>
            </a:r>
            <a:r>
              <a:rPr lang="pl-PL" sz="1900" b="1" dirty="0">
                <a:solidFill>
                  <a:schemeClr val="tx1"/>
                </a:solidFill>
                <a:latin typeface="Lato" panose="020F0502020204030203" pitchFamily="34" charset="-1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296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F51FBEB8-6B39-47A2-813E-EFC62F5372E9}"/>
              </a:ext>
            </a:extLst>
          </p:cNvPr>
          <p:cNvGrpSpPr/>
          <p:nvPr/>
        </p:nvGrpSpPr>
        <p:grpSpPr>
          <a:xfrm>
            <a:off x="91442" y="99060"/>
            <a:ext cx="8953499" cy="6667500"/>
            <a:chOff x="91442" y="99060"/>
            <a:chExt cx="8953499" cy="6667500"/>
          </a:xfrm>
        </p:grpSpPr>
        <p:grpSp>
          <p:nvGrpSpPr>
            <p:cNvPr id="6" name="Grupa 7">
              <a:extLst>
                <a:ext uri="{FF2B5EF4-FFF2-40B4-BE49-F238E27FC236}">
                  <a16:creationId xmlns:a16="http://schemas.microsoft.com/office/drawing/2014/main" xmlns="" id="{456B03C4-3601-4124-9F5B-3F44513EC9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2" y="99060"/>
              <a:ext cx="8953499" cy="6667500"/>
              <a:chOff x="322907" y="324915"/>
              <a:chExt cx="11560408" cy="6206560"/>
            </a:xfrm>
          </p:grpSpPr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xmlns="" id="{D34FD957-300B-4CD6-BA77-6915A77D5F52}"/>
                  </a:ext>
                </a:extLst>
              </p:cNvPr>
              <p:cNvSpPr/>
              <p:nvPr/>
            </p:nvSpPr>
            <p:spPr>
              <a:xfrm rot="16200000">
                <a:off x="-2753390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-18"/>
                  <a:ea typeface="+mn-ea"/>
                  <a:cs typeface="+mn-cs"/>
                </a:endParaRPr>
              </a:p>
            </p:txBody>
          </p:sp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xmlns="" id="{29E974AE-C68C-4B67-BB88-0260D9595460}"/>
                  </a:ext>
                </a:extLst>
              </p:cNvPr>
              <p:cNvSpPr/>
              <p:nvPr/>
            </p:nvSpPr>
            <p:spPr>
              <a:xfrm>
                <a:off x="322907" y="6480680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-18"/>
                  <a:ea typeface="+mn-ea"/>
                  <a:cs typeface="+mn-cs"/>
                </a:endParaRPr>
              </a:p>
            </p:txBody>
          </p:sp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xmlns="" id="{E5D7AD4C-0288-4904-8ED7-6981C0C3B740}"/>
                  </a:ext>
                </a:extLst>
              </p:cNvPr>
              <p:cNvSpPr/>
              <p:nvPr/>
            </p:nvSpPr>
            <p:spPr>
              <a:xfrm>
                <a:off x="322907" y="324915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-18"/>
                  <a:ea typeface="+mn-ea"/>
                  <a:cs typeface="+mn-cs"/>
                </a:endParaRPr>
              </a:p>
            </p:txBody>
          </p:sp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xmlns="" id="{8431CDA4-DA8F-42EF-A889-EA8D475DD9EA}"/>
                  </a:ext>
                </a:extLst>
              </p:cNvPr>
              <p:cNvSpPr/>
              <p:nvPr/>
            </p:nvSpPr>
            <p:spPr>
              <a:xfrm rot="16200000">
                <a:off x="8754637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-18"/>
                  <a:ea typeface="+mn-ea"/>
                  <a:cs typeface="+mn-cs"/>
                </a:endParaRPr>
              </a:p>
            </p:txBody>
          </p:sp>
        </p:grpSp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B39BAAD6-865A-490D-B7BF-8F654B1F0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11" y="126343"/>
              <a:ext cx="1513633" cy="485002"/>
            </a:xfrm>
            <a:prstGeom prst="rect">
              <a:avLst/>
            </a:prstGeom>
          </p:spPr>
        </p:pic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9BC45CBC-ED40-4F27-B450-F39E888EA465}"/>
              </a:ext>
            </a:extLst>
          </p:cNvPr>
          <p:cNvSpPr txBox="1"/>
          <p:nvPr/>
        </p:nvSpPr>
        <p:spPr>
          <a:xfrm>
            <a:off x="1645644" y="202104"/>
            <a:ext cx="737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64A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WNIOSKI </a:t>
            </a:r>
            <a:r>
              <a:rPr lang="pl-PL" sz="2000" b="1" dirty="0">
                <a:solidFill>
                  <a:srgbClr val="0064A7"/>
                </a:solidFill>
                <a:latin typeface="Lato" panose="020F0502020204030203" pitchFamily="34" charset="-18"/>
              </a:rPr>
              <a:t>ZŁOŻONE DO SPORZĄDZANEGO STUDIUM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64A7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EB579F83-3DC8-4405-9421-4EF5ED2DC0B2}"/>
              </a:ext>
            </a:extLst>
          </p:cNvPr>
          <p:cNvSpPr txBox="1"/>
          <p:nvPr/>
        </p:nvSpPr>
        <p:spPr>
          <a:xfrm>
            <a:off x="1066225" y="1417189"/>
            <a:ext cx="701190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063AF"/>
                </a:solidFill>
                <a:latin typeface="Lato" panose="020F0502020204030203" pitchFamily="34" charset="-18"/>
              </a:rPr>
              <a:t>Wnioski </a:t>
            </a:r>
            <a:r>
              <a:rPr lang="pl-PL" sz="3200" b="1" dirty="0">
                <a:latin typeface="Lato" panose="020F0502020204030203" pitchFamily="34" charset="-18"/>
              </a:rPr>
              <a:t>– </a:t>
            </a:r>
            <a:r>
              <a:rPr lang="pl-PL" sz="3200" b="1" dirty="0">
                <a:solidFill>
                  <a:srgbClr val="FF0000"/>
                </a:solidFill>
                <a:latin typeface="Lato" panose="020F0502020204030203" pitchFamily="34" charset="-18"/>
              </a:rPr>
              <a:t>14404 </a:t>
            </a:r>
          </a:p>
          <a:p>
            <a:pPr algn="ctr"/>
            <a:r>
              <a:rPr lang="pl-PL" sz="3200" b="1" dirty="0">
                <a:solidFill>
                  <a:srgbClr val="FF7C80"/>
                </a:solidFill>
                <a:latin typeface="Lato" panose="020F0502020204030203" pitchFamily="34" charset="-18"/>
              </a:rPr>
              <a:t>(143 466 postulatów)</a:t>
            </a:r>
          </a:p>
          <a:p>
            <a:pPr algn="ctr"/>
            <a:endParaRPr lang="pl-PL" sz="2800" b="1" dirty="0">
              <a:latin typeface="Lato" panose="020F0502020204030203" pitchFamily="34" charset="-18"/>
            </a:endParaRPr>
          </a:p>
          <a:p>
            <a:pPr algn="ctr"/>
            <a:endParaRPr lang="pl-PL" sz="2800" b="1" dirty="0">
              <a:latin typeface="Lato" panose="020F0502020204030203" pitchFamily="34" charset="-18"/>
            </a:endParaRPr>
          </a:p>
          <a:p>
            <a:pPr algn="r"/>
            <a:endParaRPr lang="pl-PL" sz="2800" b="1" dirty="0">
              <a:solidFill>
                <a:srgbClr val="0063AF"/>
              </a:solidFill>
              <a:latin typeface="Lato" panose="020F0502020204030203" pitchFamily="34" charset="-18"/>
            </a:endParaRPr>
          </a:p>
          <a:p>
            <a:pPr algn="just"/>
            <a:r>
              <a:rPr lang="pl-PL" sz="2800" b="1" dirty="0">
                <a:solidFill>
                  <a:srgbClr val="0063AF"/>
                </a:solidFill>
                <a:latin typeface="Lato" panose="020F0502020204030203" pitchFamily="34" charset="-18"/>
              </a:rPr>
              <a:t>        Indywidualne                                 Maratony</a:t>
            </a:r>
          </a:p>
          <a:p>
            <a:pPr algn="ctr"/>
            <a:r>
              <a:rPr lang="pl-PL" sz="2800" b="1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-18"/>
              </a:rPr>
              <a:t>        7188 (49,9%)   </a:t>
            </a:r>
            <a:r>
              <a:rPr lang="pl-PL" sz="2800" b="1" dirty="0">
                <a:solidFill>
                  <a:srgbClr val="0063AF"/>
                </a:solidFill>
                <a:latin typeface="Lato" panose="020F0502020204030203" pitchFamily="34" charset="-18"/>
              </a:rPr>
              <a:t>                           </a:t>
            </a: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-18"/>
              </a:rPr>
              <a:t>7216 (50,1%)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xmlns="" id="{A4EC3C6F-CEDF-4B45-8335-E2A2BB69511D}"/>
              </a:ext>
            </a:extLst>
          </p:cNvPr>
          <p:cNvCxnSpPr>
            <a:cxnSpLocks/>
          </p:cNvCxnSpPr>
          <p:nvPr/>
        </p:nvCxnSpPr>
        <p:spPr>
          <a:xfrm>
            <a:off x="4959954" y="2822572"/>
            <a:ext cx="1205802" cy="3912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xmlns="" id="{986B9443-FA3A-4166-9016-2F1B79F04760}"/>
              </a:ext>
            </a:extLst>
          </p:cNvPr>
          <p:cNvCxnSpPr>
            <a:cxnSpLocks/>
          </p:cNvCxnSpPr>
          <p:nvPr/>
        </p:nvCxnSpPr>
        <p:spPr>
          <a:xfrm flipH="1">
            <a:off x="3260686" y="2822572"/>
            <a:ext cx="1157005" cy="3912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8DBFD84C-7F43-46D3-B8D2-37AE5214DBEE}"/>
              </a:ext>
            </a:extLst>
          </p:cNvPr>
          <p:cNvSpPr txBox="1"/>
          <p:nvPr/>
        </p:nvSpPr>
        <p:spPr>
          <a:xfrm>
            <a:off x="413331" y="5593994"/>
            <a:ext cx="830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Lato" panose="020F0502020204030203" pitchFamily="34" charset="-18"/>
                <a:cs typeface="Lao UI" panose="020B0502040204020203" pitchFamily="34" charset="0"/>
              </a:rPr>
              <a:t>W ZWIĄZKU Z ODSTĄPIENIEM OD SPORZĄDZANIA STUDIUM ZŁOŻONE DO NIEGO </a:t>
            </a:r>
            <a:r>
              <a:rPr lang="pl-PL" sz="2000" b="1" dirty="0">
                <a:latin typeface="Lato" panose="020F0502020204030203" pitchFamily="34" charset="-18"/>
                <a:cs typeface="Lao UI" panose="020B0502040204020203" pitchFamily="34" charset="0"/>
              </a:rPr>
              <a:t>WNIOSKI POZOSTANĄ BEZ ROZPATRZENIA</a:t>
            </a:r>
          </a:p>
        </p:txBody>
      </p:sp>
    </p:spTree>
    <p:extLst>
      <p:ext uri="{BB962C8B-B14F-4D97-AF65-F5344CB8AC3E}">
        <p14:creationId xmlns:p14="http://schemas.microsoft.com/office/powerpoint/2010/main" val="218883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2B89977E-4C2D-4A67-9F62-6777D168A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8" y="628763"/>
            <a:ext cx="8528884" cy="6031261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730F2BEF-6F32-4D29-BCCA-AFCC6B8DE569}"/>
              </a:ext>
            </a:extLst>
          </p:cNvPr>
          <p:cNvSpPr txBox="1"/>
          <p:nvPr/>
        </p:nvSpPr>
        <p:spPr>
          <a:xfrm>
            <a:off x="5860868" y="5032159"/>
            <a:ext cx="2975573" cy="172354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  <a:latin typeface="Lato" panose="020F0502020204030203" pitchFamily="34" charset="-18"/>
              </a:rPr>
              <a:t>PLANY OBOWIĄZUJĄCE</a:t>
            </a:r>
          </a:p>
          <a:p>
            <a:pPr algn="ctr"/>
            <a:r>
              <a:rPr lang="pl-PL" b="1" dirty="0">
                <a:solidFill>
                  <a:srgbClr val="FF0000"/>
                </a:solidFill>
                <a:latin typeface="Lato" panose="020F0502020204030203" pitchFamily="34" charset="-18"/>
              </a:rPr>
              <a:t>~78,8%</a:t>
            </a:r>
          </a:p>
          <a:p>
            <a:pPr algn="ctr"/>
            <a:endParaRPr lang="pl-PL" sz="500" dirty="0">
              <a:solidFill>
                <a:srgbClr val="FF0000"/>
              </a:solidFill>
              <a:latin typeface="Lato" panose="020F0502020204030203" pitchFamily="34" charset="-18"/>
            </a:endParaRPr>
          </a:p>
          <a:p>
            <a:pPr algn="ctr"/>
            <a:r>
              <a:rPr lang="pl-PL" sz="1400" b="1" dirty="0">
                <a:solidFill>
                  <a:srgbClr val="00B050"/>
                </a:solidFill>
                <a:latin typeface="Lato" panose="020F0502020204030203" pitchFamily="34" charset="-18"/>
              </a:rPr>
              <a:t>PLANY SPORZĄDZANE</a:t>
            </a:r>
          </a:p>
          <a:p>
            <a:pPr algn="ctr"/>
            <a:r>
              <a:rPr lang="pl-PL" b="1" dirty="0">
                <a:solidFill>
                  <a:srgbClr val="00B050"/>
                </a:solidFill>
                <a:latin typeface="Lato" panose="020F0502020204030203" pitchFamily="34" charset="-18"/>
              </a:rPr>
              <a:t>~14,9%</a:t>
            </a:r>
          </a:p>
          <a:p>
            <a:pPr algn="ctr"/>
            <a:endParaRPr lang="pl-PL" sz="500" dirty="0">
              <a:solidFill>
                <a:srgbClr val="00B050"/>
              </a:solidFill>
              <a:latin typeface="Lato" panose="020F0502020204030203" pitchFamily="34" charset="-18"/>
            </a:endParaRPr>
          </a:p>
          <a:p>
            <a:pPr algn="ctr"/>
            <a:r>
              <a:rPr lang="pl-PL" sz="1400" b="1" dirty="0">
                <a:solidFill>
                  <a:srgbClr val="5559EA"/>
                </a:solidFill>
                <a:latin typeface="Lato" panose="020F0502020204030203" pitchFamily="34" charset="-18"/>
              </a:rPr>
              <a:t>PLANOWANE PRZYSTĄPIENIA</a:t>
            </a:r>
          </a:p>
          <a:p>
            <a:pPr algn="ctr"/>
            <a:r>
              <a:rPr lang="pl-PL" b="1" dirty="0">
                <a:solidFill>
                  <a:srgbClr val="5559EA"/>
                </a:solidFill>
                <a:latin typeface="Lato" panose="020F0502020204030203" pitchFamily="34" charset="-18"/>
              </a:rPr>
              <a:t>~1,3%</a:t>
            </a:r>
            <a:endParaRPr lang="pl-PL" dirty="0">
              <a:solidFill>
                <a:srgbClr val="5559EA"/>
              </a:solidFill>
              <a:latin typeface="Lato" panose="020F0502020204030203" pitchFamily="34" charset="-18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E29D1663-0D9D-4BB6-AA6B-14946210F7C0}"/>
              </a:ext>
            </a:extLst>
          </p:cNvPr>
          <p:cNvSpPr txBox="1"/>
          <p:nvPr/>
        </p:nvSpPr>
        <p:spPr>
          <a:xfrm>
            <a:off x="1645643" y="202104"/>
            <a:ext cx="735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64A7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MIEJSCOWE PLANY ZAGOSPODAROWANIA PRZESTRZENNEGO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A21AEA77-5B0D-482C-9648-1F97419E534A}"/>
              </a:ext>
            </a:extLst>
          </p:cNvPr>
          <p:cNvGrpSpPr/>
          <p:nvPr/>
        </p:nvGrpSpPr>
        <p:grpSpPr>
          <a:xfrm>
            <a:off x="91442" y="99060"/>
            <a:ext cx="8953499" cy="6667500"/>
            <a:chOff x="91442" y="99060"/>
            <a:chExt cx="8953499" cy="6667500"/>
          </a:xfrm>
        </p:grpSpPr>
        <p:grpSp>
          <p:nvGrpSpPr>
            <p:cNvPr id="6" name="Grupa 7"/>
            <p:cNvGrpSpPr>
              <a:grpSpLocks/>
            </p:cNvGrpSpPr>
            <p:nvPr/>
          </p:nvGrpSpPr>
          <p:grpSpPr bwMode="auto">
            <a:xfrm>
              <a:off x="91442" y="99060"/>
              <a:ext cx="8953499" cy="6667500"/>
              <a:chOff x="322907" y="324915"/>
              <a:chExt cx="11560408" cy="6206560"/>
            </a:xfrm>
          </p:grpSpPr>
          <p:sp>
            <p:nvSpPr>
              <p:cNvPr id="7" name="Prostokąt 6"/>
              <p:cNvSpPr/>
              <p:nvPr/>
            </p:nvSpPr>
            <p:spPr>
              <a:xfrm rot="16200000">
                <a:off x="-2753390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Lato" panose="020F0502020204030203" pitchFamily="34" charset="-18"/>
                </a:endParaRPr>
              </a:p>
            </p:txBody>
          </p:sp>
          <p:sp>
            <p:nvSpPr>
              <p:cNvPr id="8" name="Prostokąt 7"/>
              <p:cNvSpPr/>
              <p:nvPr/>
            </p:nvSpPr>
            <p:spPr>
              <a:xfrm>
                <a:off x="322907" y="6480680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Lato" panose="020F0502020204030203" pitchFamily="34" charset="-18"/>
                </a:endParaRPr>
              </a:p>
            </p:txBody>
          </p:sp>
          <p:sp>
            <p:nvSpPr>
              <p:cNvPr id="9" name="Prostokąt 8"/>
              <p:cNvSpPr/>
              <p:nvPr/>
            </p:nvSpPr>
            <p:spPr>
              <a:xfrm>
                <a:off x="322907" y="324915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Lato" panose="020F0502020204030203" pitchFamily="34" charset="-18"/>
                </a:endParaRPr>
              </a:p>
            </p:txBody>
          </p:sp>
          <p:sp>
            <p:nvSpPr>
              <p:cNvPr id="10" name="Prostokąt 9"/>
              <p:cNvSpPr/>
              <p:nvPr/>
            </p:nvSpPr>
            <p:spPr>
              <a:xfrm rot="16200000">
                <a:off x="8754637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Lato" panose="020F0502020204030203" pitchFamily="34" charset="-18"/>
                </a:endParaRPr>
              </a:p>
            </p:txBody>
          </p:sp>
        </p:grp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11" y="126343"/>
              <a:ext cx="1513633" cy="485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63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xmlns="" id="{6AA0A051-B250-4903-B351-0F0D81320378}"/>
              </a:ext>
            </a:extLst>
          </p:cNvPr>
          <p:cNvGraphicFramePr/>
          <p:nvPr/>
        </p:nvGraphicFramePr>
        <p:xfrm>
          <a:off x="431885" y="5429028"/>
          <a:ext cx="8411516" cy="15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9030EF08-8757-4D9D-BD94-378AE6C052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53"/>
          <a:stretch/>
        </p:blipFill>
        <p:spPr>
          <a:xfrm rot="5400000">
            <a:off x="1143000" y="-1143002"/>
            <a:ext cx="6858002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A21AEA77-5B0D-482C-9648-1F97419E534A}"/>
              </a:ext>
            </a:extLst>
          </p:cNvPr>
          <p:cNvGrpSpPr/>
          <p:nvPr/>
        </p:nvGrpSpPr>
        <p:grpSpPr>
          <a:xfrm>
            <a:off x="91442" y="99060"/>
            <a:ext cx="8953499" cy="6667500"/>
            <a:chOff x="91442" y="99060"/>
            <a:chExt cx="8953499" cy="6667500"/>
          </a:xfrm>
        </p:grpSpPr>
        <p:grpSp>
          <p:nvGrpSpPr>
            <p:cNvPr id="4" name="Grupa 5"/>
            <p:cNvGrpSpPr>
              <a:grpSpLocks/>
            </p:cNvGrpSpPr>
            <p:nvPr/>
          </p:nvGrpSpPr>
          <p:grpSpPr bwMode="auto">
            <a:xfrm>
              <a:off x="91442" y="99060"/>
              <a:ext cx="8953499" cy="6667500"/>
              <a:chOff x="322907" y="325720"/>
              <a:chExt cx="11560408" cy="6206560"/>
            </a:xfrm>
          </p:grpSpPr>
          <p:pic>
            <p:nvPicPr>
              <p:cNvPr id="5" name="Obraz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17240" y="5644312"/>
                <a:ext cx="2040800" cy="857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" name="Grupa 7"/>
              <p:cNvGrpSpPr>
                <a:grpSpLocks/>
              </p:cNvGrpSpPr>
              <p:nvPr/>
            </p:nvGrpSpPr>
            <p:grpSpPr bwMode="auto">
              <a:xfrm>
                <a:off x="322907" y="325720"/>
                <a:ext cx="11560408" cy="6206560"/>
                <a:chOff x="322907" y="324915"/>
                <a:chExt cx="11560408" cy="6206560"/>
              </a:xfrm>
            </p:grpSpPr>
            <p:sp>
              <p:nvSpPr>
                <p:cNvPr id="7" name="Prostokąt 6"/>
                <p:cNvSpPr/>
                <p:nvPr/>
              </p:nvSpPr>
              <p:spPr>
                <a:xfrm rot="16200000">
                  <a:off x="-2753390" y="3402798"/>
                  <a:ext cx="6206560" cy="50794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8" name="Prostokąt 7"/>
                <p:cNvSpPr/>
                <p:nvPr/>
              </p:nvSpPr>
              <p:spPr>
                <a:xfrm>
                  <a:off x="322907" y="6480680"/>
                  <a:ext cx="11554059" cy="50795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9" name="Prostokąt 8"/>
                <p:cNvSpPr/>
                <p:nvPr/>
              </p:nvSpPr>
              <p:spPr>
                <a:xfrm>
                  <a:off x="322907" y="324915"/>
                  <a:ext cx="11554059" cy="50795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10" name="Prostokąt 9"/>
                <p:cNvSpPr/>
                <p:nvPr/>
              </p:nvSpPr>
              <p:spPr>
                <a:xfrm rot="16200000">
                  <a:off x="8754637" y="3402798"/>
                  <a:ext cx="6206560" cy="50794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</p:grpSp>
        </p:grp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11" y="126343"/>
              <a:ext cx="1513633" cy="485002"/>
            </a:xfrm>
            <a:prstGeom prst="rect">
              <a:avLst/>
            </a:prstGeom>
          </p:spPr>
        </p:pic>
        <p:pic>
          <p:nvPicPr>
            <p:cNvPr id="17" name="Obraz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338" y="5933305"/>
              <a:ext cx="1584000" cy="778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ytuł 1">
            <a:extLst>
              <a:ext uri="{FF2B5EF4-FFF2-40B4-BE49-F238E27FC236}">
                <a16:creationId xmlns:a16="http://schemas.microsoft.com/office/drawing/2014/main" xmlns="" id="{6F41EF19-3A0C-4D71-AF4E-860ADCD122F1}"/>
              </a:ext>
            </a:extLst>
          </p:cNvPr>
          <p:cNvSpPr txBox="1">
            <a:spLocks/>
          </p:cNvSpPr>
          <p:nvPr/>
        </p:nvSpPr>
        <p:spPr>
          <a:xfrm>
            <a:off x="1217226" y="1163305"/>
            <a:ext cx="67575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b="1">
                <a:latin typeface="Lato" panose="020F0502020204030203" pitchFamily="34" charset="-1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l-PL" dirty="0">
                <a:solidFill>
                  <a:srgbClr val="0063AF"/>
                </a:solidFill>
              </a:rPr>
              <a:t>SYSTEM PLANOWANIA PRZESTRZENNEGO W POLSCE</a:t>
            </a:r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xmlns="" id="{6F1DB2DB-87EA-47BA-98A8-A37C1F824D9E}"/>
              </a:ext>
            </a:extLst>
          </p:cNvPr>
          <p:cNvSpPr txBox="1">
            <a:spLocks/>
          </p:cNvSpPr>
          <p:nvPr/>
        </p:nvSpPr>
        <p:spPr>
          <a:xfrm>
            <a:off x="587635" y="4013986"/>
            <a:ext cx="7968731" cy="110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000" b="1" dirty="0">
              <a:solidFill>
                <a:srgbClr val="0063AF"/>
              </a:solidFill>
              <a:latin typeface="Lato" panose="020F0502020204030203" pitchFamily="34" charset="-18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A2F2A7AC-C86D-454A-A140-A03F5A6F7E4A}"/>
              </a:ext>
            </a:extLst>
          </p:cNvPr>
          <p:cNvSpPr txBox="1"/>
          <p:nvPr/>
        </p:nvSpPr>
        <p:spPr>
          <a:xfrm>
            <a:off x="1221441" y="3218890"/>
            <a:ext cx="2590323" cy="1200329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Lato" panose="020F0502020204030203" pitchFamily="34" charset="-18"/>
              </a:rPr>
              <a:t>studium uwarunkowań i kierunków zagospodarowania przestrzennego miasta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9B4F3D66-E573-41EC-A4D4-E8FC3BCE63A3}"/>
              </a:ext>
            </a:extLst>
          </p:cNvPr>
          <p:cNvSpPr txBox="1"/>
          <p:nvPr/>
        </p:nvSpPr>
        <p:spPr>
          <a:xfrm>
            <a:off x="5388666" y="3212241"/>
            <a:ext cx="2590323" cy="1200329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  <a:latin typeface="Lato" panose="020F0502020204030203" pitchFamily="34" charset="-18"/>
              </a:rPr>
              <a:t>plan ogólny</a:t>
            </a:r>
            <a:endParaRPr lang="pl-PL" dirty="0">
              <a:solidFill>
                <a:srgbClr val="FF0000"/>
              </a:solidFill>
              <a:latin typeface="Lato" panose="020F0502020204030203" pitchFamily="34" charset="-18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xmlns="" id="{6355562E-993A-4971-BB1C-0F2AC50F6B32}"/>
              </a:ext>
            </a:extLst>
          </p:cNvPr>
          <p:cNvSpPr txBox="1"/>
          <p:nvPr/>
        </p:nvSpPr>
        <p:spPr>
          <a:xfrm>
            <a:off x="1221441" y="5385059"/>
            <a:ext cx="2586108" cy="632467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pl-PL" b="1" dirty="0">
                <a:solidFill>
                  <a:srgbClr val="0063AF"/>
                </a:solidFill>
                <a:latin typeface="Lato" panose="020F0502020204030203" pitchFamily="34" charset="-18"/>
              </a:rPr>
              <a:t>mpzp</a:t>
            </a:r>
            <a:endParaRPr lang="pl-PL" dirty="0">
              <a:solidFill>
                <a:srgbClr val="0063AF"/>
              </a:solidFill>
              <a:latin typeface="Lato" panose="020F0502020204030203" pitchFamily="34" charset="-18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xmlns="" id="{E4BBC8C1-EBB0-42AE-8D6E-EFC260F522D8}"/>
              </a:ext>
            </a:extLst>
          </p:cNvPr>
          <p:cNvSpPr txBox="1"/>
          <p:nvPr/>
        </p:nvSpPr>
        <p:spPr>
          <a:xfrm>
            <a:off x="1217226" y="2543786"/>
            <a:ext cx="259032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chemeClr val="tx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sz="1800" dirty="0"/>
              <a:t>DO 2023 R.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xmlns="" id="{63F9AEDA-821D-4A62-8610-A171E5643F04}"/>
              </a:ext>
            </a:extLst>
          </p:cNvPr>
          <p:cNvSpPr txBox="1"/>
          <p:nvPr/>
        </p:nvSpPr>
        <p:spPr>
          <a:xfrm>
            <a:off x="5399738" y="2549820"/>
            <a:ext cx="256396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b="1">
                <a:solidFill>
                  <a:schemeClr val="tx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 2023 R.</a:t>
            </a:r>
          </a:p>
        </p:txBody>
      </p:sp>
      <p:sp>
        <p:nvSpPr>
          <p:cNvPr id="29" name="Strzałka: w prawo 28">
            <a:extLst>
              <a:ext uri="{FF2B5EF4-FFF2-40B4-BE49-F238E27FC236}">
                <a16:creationId xmlns:a16="http://schemas.microsoft.com/office/drawing/2014/main" xmlns="" id="{00203682-FB57-4489-A625-983DAC0B27FA}"/>
              </a:ext>
            </a:extLst>
          </p:cNvPr>
          <p:cNvSpPr/>
          <p:nvPr/>
        </p:nvSpPr>
        <p:spPr>
          <a:xfrm rot="5400000">
            <a:off x="2173750" y="1828511"/>
            <a:ext cx="68570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FCD34C5F-58E2-4560-93A0-245EBBD00B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8666" y="5361711"/>
            <a:ext cx="2586108" cy="652329"/>
          </a:xfrm>
          <a:prstGeom prst="rect">
            <a:avLst/>
          </a:prstGeom>
        </p:spPr>
      </p:pic>
      <p:sp>
        <p:nvSpPr>
          <p:cNvPr id="31" name="Strzałka: w prawo 30">
            <a:extLst>
              <a:ext uri="{FF2B5EF4-FFF2-40B4-BE49-F238E27FC236}">
                <a16:creationId xmlns:a16="http://schemas.microsoft.com/office/drawing/2014/main" xmlns="" id="{C42855EA-AFA7-4CA5-83BF-177EB263B430}"/>
              </a:ext>
            </a:extLst>
          </p:cNvPr>
          <p:cNvSpPr/>
          <p:nvPr/>
        </p:nvSpPr>
        <p:spPr>
          <a:xfrm rot="5400000">
            <a:off x="6338868" y="1836974"/>
            <a:ext cx="68570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trzałka: w prawo 31">
            <a:extLst>
              <a:ext uri="{FF2B5EF4-FFF2-40B4-BE49-F238E27FC236}">
                <a16:creationId xmlns:a16="http://schemas.microsoft.com/office/drawing/2014/main" xmlns="" id="{F37C8156-2C23-44A1-BF7D-DC23D7A044E7}"/>
              </a:ext>
            </a:extLst>
          </p:cNvPr>
          <p:cNvSpPr/>
          <p:nvPr/>
        </p:nvSpPr>
        <p:spPr>
          <a:xfrm rot="5400000">
            <a:off x="6309221" y="4676455"/>
            <a:ext cx="68570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trzałka: w prawo 32">
            <a:extLst>
              <a:ext uri="{FF2B5EF4-FFF2-40B4-BE49-F238E27FC236}">
                <a16:creationId xmlns:a16="http://schemas.microsoft.com/office/drawing/2014/main" xmlns="" id="{AD06439C-9198-4B46-8284-105CAE0876BE}"/>
              </a:ext>
            </a:extLst>
          </p:cNvPr>
          <p:cNvSpPr/>
          <p:nvPr/>
        </p:nvSpPr>
        <p:spPr>
          <a:xfrm rot="5400000">
            <a:off x="2173750" y="4666109"/>
            <a:ext cx="68570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trzałka: w prawo 33">
            <a:extLst>
              <a:ext uri="{FF2B5EF4-FFF2-40B4-BE49-F238E27FC236}">
                <a16:creationId xmlns:a16="http://schemas.microsoft.com/office/drawing/2014/main" xmlns="" id="{C60A2CDF-3FE2-4EFB-ACDA-0E4A0C1B7B00}"/>
              </a:ext>
            </a:extLst>
          </p:cNvPr>
          <p:cNvSpPr/>
          <p:nvPr/>
        </p:nvSpPr>
        <p:spPr>
          <a:xfrm>
            <a:off x="4222881" y="3636698"/>
            <a:ext cx="68570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05822D1D-D6E5-4CD2-9D8C-BFE31C356714}"/>
              </a:ext>
            </a:extLst>
          </p:cNvPr>
          <p:cNvSpPr txBox="1"/>
          <p:nvPr/>
        </p:nvSpPr>
        <p:spPr>
          <a:xfrm>
            <a:off x="103909" y="227663"/>
            <a:ext cx="8901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63AF"/>
                </a:solidFill>
                <a:latin typeface="Lato" panose="020F0502020204030203" pitchFamily="34" charset="-18"/>
              </a:rPr>
              <a:t>                                         </a:t>
            </a:r>
            <a:r>
              <a:rPr lang="pl-PL" sz="2000" b="1" dirty="0">
                <a:solidFill>
                  <a:srgbClr val="0063AF"/>
                </a:solidFill>
                <a:latin typeface="Lato" panose="020F0502020204030203" pitchFamily="34" charset="-18"/>
              </a:rPr>
              <a:t>ZMIANA SYSTEMU PLANOWANIA PRZESTRZENNEGO 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09506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F51FBEB8-6B39-47A2-813E-EFC62F5372E9}"/>
              </a:ext>
            </a:extLst>
          </p:cNvPr>
          <p:cNvGrpSpPr/>
          <p:nvPr/>
        </p:nvGrpSpPr>
        <p:grpSpPr>
          <a:xfrm>
            <a:off x="91442" y="99060"/>
            <a:ext cx="8953499" cy="6667500"/>
            <a:chOff x="91442" y="99060"/>
            <a:chExt cx="8953499" cy="6667500"/>
          </a:xfrm>
        </p:grpSpPr>
        <p:grpSp>
          <p:nvGrpSpPr>
            <p:cNvPr id="6" name="Grupa 7">
              <a:extLst>
                <a:ext uri="{FF2B5EF4-FFF2-40B4-BE49-F238E27FC236}">
                  <a16:creationId xmlns:a16="http://schemas.microsoft.com/office/drawing/2014/main" xmlns="" id="{456B03C4-3601-4124-9F5B-3F44513EC9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2" y="99060"/>
              <a:ext cx="8953499" cy="6667500"/>
              <a:chOff x="322907" y="324915"/>
              <a:chExt cx="11560408" cy="6206560"/>
            </a:xfrm>
          </p:grpSpPr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xmlns="" id="{D34FD957-300B-4CD6-BA77-6915A77D5F52}"/>
                  </a:ext>
                </a:extLst>
              </p:cNvPr>
              <p:cNvSpPr/>
              <p:nvPr/>
            </p:nvSpPr>
            <p:spPr>
              <a:xfrm rot="16200000">
                <a:off x="-2753390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solidFill>
                    <a:prstClr val="white"/>
                  </a:solidFill>
                  <a:latin typeface="Lato" panose="020F0502020204030203" pitchFamily="34" charset="-18"/>
                </a:endParaRPr>
              </a:p>
            </p:txBody>
          </p:sp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xmlns="" id="{29E974AE-C68C-4B67-BB88-0260D9595460}"/>
                  </a:ext>
                </a:extLst>
              </p:cNvPr>
              <p:cNvSpPr/>
              <p:nvPr/>
            </p:nvSpPr>
            <p:spPr>
              <a:xfrm>
                <a:off x="322907" y="6480680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solidFill>
                    <a:prstClr val="white"/>
                  </a:solidFill>
                  <a:latin typeface="Lato" panose="020F0502020204030203" pitchFamily="34" charset="-18"/>
                </a:endParaRPr>
              </a:p>
            </p:txBody>
          </p:sp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xmlns="" id="{E5D7AD4C-0288-4904-8ED7-6981C0C3B740}"/>
                  </a:ext>
                </a:extLst>
              </p:cNvPr>
              <p:cNvSpPr/>
              <p:nvPr/>
            </p:nvSpPr>
            <p:spPr>
              <a:xfrm>
                <a:off x="322907" y="324915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solidFill>
                    <a:prstClr val="white"/>
                  </a:solidFill>
                  <a:latin typeface="Lato" panose="020F0502020204030203" pitchFamily="34" charset="-18"/>
                </a:endParaRPr>
              </a:p>
            </p:txBody>
          </p:sp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xmlns="" id="{8431CDA4-DA8F-42EF-A889-EA8D475DD9EA}"/>
                  </a:ext>
                </a:extLst>
              </p:cNvPr>
              <p:cNvSpPr/>
              <p:nvPr/>
            </p:nvSpPr>
            <p:spPr>
              <a:xfrm rot="16200000">
                <a:off x="8754637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solidFill>
                    <a:prstClr val="white"/>
                  </a:solidFill>
                  <a:latin typeface="Lato" panose="020F0502020204030203" pitchFamily="34" charset="-18"/>
                </a:endParaRPr>
              </a:p>
            </p:txBody>
          </p:sp>
        </p:grpSp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B39BAAD6-865A-490D-B7BF-8F654B1F0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11" y="126343"/>
              <a:ext cx="1513633" cy="485002"/>
            </a:xfrm>
            <a:prstGeom prst="rect">
              <a:avLst/>
            </a:prstGeom>
          </p:spPr>
        </p:pic>
      </p:grpSp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BB7F725A-23DF-4961-B3B7-74AE2E833BEE}"/>
              </a:ext>
            </a:extLst>
          </p:cNvPr>
          <p:cNvSpPr txBox="1"/>
          <p:nvPr/>
        </p:nvSpPr>
        <p:spPr>
          <a:xfrm>
            <a:off x="1645644" y="193848"/>
            <a:ext cx="735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63AF"/>
                </a:solidFill>
                <a:latin typeface="Lato" panose="020F0502020204030203" pitchFamily="34" charset="-18"/>
              </a:rPr>
              <a:t>CHARAKTERYSTYKA STREF PLANISTYCZNYCH*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xmlns="" id="{96CADD25-7CD9-4E2E-B3E5-7809077FDD1B}"/>
              </a:ext>
            </a:extLst>
          </p:cNvPr>
          <p:cNvSpPr txBox="1"/>
          <p:nvPr/>
        </p:nvSpPr>
        <p:spPr>
          <a:xfrm>
            <a:off x="132011" y="6573223"/>
            <a:ext cx="89485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dirty="0">
                <a:latin typeface="Lato" panose="020F0502020204030203" pitchFamily="34" charset="-18"/>
                <a:cs typeface="Lao UI" panose="020B0502040204020203" pitchFamily="34" charset="0"/>
              </a:rPr>
              <a:t>* wg załącznika nr 1 do rozporządzenia Ministra Rozwoju i Technologii z dnia 8 grudnia 2023 r. (Dz. U. poz. 2758)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38A05692-95D1-423F-B22D-486113A6D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53250"/>
              </p:ext>
            </p:extLst>
          </p:nvPr>
        </p:nvGraphicFramePr>
        <p:xfrm>
          <a:off x="1763664" y="641640"/>
          <a:ext cx="6288571" cy="5903605"/>
        </p:xfrm>
        <a:graphic>
          <a:graphicData uri="http://schemas.openxmlformats.org/drawingml/2006/table">
            <a:tbl>
              <a:tblPr firstRow="1" firstCol="1" bandRow="1"/>
              <a:tblGrid>
                <a:gridCol w="1316021">
                  <a:extLst>
                    <a:ext uri="{9D8B030D-6E8A-4147-A177-3AD203B41FA5}">
                      <a16:colId xmlns:a16="http://schemas.microsoft.com/office/drawing/2014/main" xmlns="" val="90901804"/>
                    </a:ext>
                  </a:extLst>
                </a:gridCol>
                <a:gridCol w="4972550">
                  <a:extLst>
                    <a:ext uri="{9D8B030D-6E8A-4147-A177-3AD203B41FA5}">
                      <a16:colId xmlns:a16="http://schemas.microsoft.com/office/drawing/2014/main" xmlns="" val="359282944"/>
                    </a:ext>
                  </a:extLst>
                </a:gridCol>
              </a:tblGrid>
              <a:tr h="440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SYMBOL  </a:t>
                      </a:r>
                      <a:endParaRPr lang="pl-PL" sz="900" dirty="0"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NAZWA STREFY</a:t>
                      </a:r>
                      <a:endParaRPr lang="pl-PL" sz="900" dirty="0"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4141003"/>
                  </a:ext>
                </a:extLst>
              </a:tr>
              <a:tr h="433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7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STREFA WIELOFUNKCYJNA  Z ZABUDOWĄ MIESZKANIOWĄ WIELORODZINNĄ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3631798"/>
                  </a:ext>
                </a:extLst>
              </a:tr>
              <a:tr h="334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SJ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STREFA WIELOFUNKCYJNA Z ZABUDOWĄ MIESZKANIOWĄ JEDNORODZINNĄ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5680355"/>
                  </a:ext>
                </a:extLst>
              </a:tr>
              <a:tr h="449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STREFA WIELOFUNKCYJNA  Z ZABUDOWĄ ZAGRODOWĄ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9413765"/>
                  </a:ext>
                </a:extLst>
              </a:tr>
              <a:tr h="313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STREFA USŁUGOWA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6328892"/>
                  </a:ext>
                </a:extLst>
              </a:tr>
              <a:tr h="347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4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STREFA HANDLU WIELKOPOWIERZCHNIOWEGO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3478477"/>
                  </a:ext>
                </a:extLst>
              </a:tr>
              <a:tr h="254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88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STREFA GOSPODARCZA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295297"/>
                  </a:ext>
                </a:extLst>
              </a:tr>
              <a:tr h="532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STREFA PRODUKCJI ROLNICZEJ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34731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STREFA INFRASTRUKTURALNA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3106100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5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STREFA ZIELENI I REKREACJI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9139379"/>
                  </a:ext>
                </a:extLst>
              </a:tr>
              <a:tr h="372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STREFA CMENTARZY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7195558"/>
                  </a:ext>
                </a:extLst>
              </a:tr>
              <a:tr h="526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STREFA GÓRNICTWA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7501288"/>
                  </a:ext>
                </a:extLst>
              </a:tr>
              <a:tr h="408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STREFA OTWARTA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3333431"/>
                  </a:ext>
                </a:extLst>
              </a:tr>
              <a:tr h="563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STREFA KOMUNIKACYJNA</a:t>
                      </a:r>
                    </a:p>
                  </a:txBody>
                  <a:tcPr marL="44033" marR="4403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0404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1010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A21AEA77-5B0D-482C-9648-1F97419E534A}"/>
              </a:ext>
            </a:extLst>
          </p:cNvPr>
          <p:cNvGrpSpPr/>
          <p:nvPr/>
        </p:nvGrpSpPr>
        <p:grpSpPr>
          <a:xfrm>
            <a:off x="91442" y="99060"/>
            <a:ext cx="8953499" cy="6667500"/>
            <a:chOff x="91442" y="99060"/>
            <a:chExt cx="8953499" cy="6667500"/>
          </a:xfrm>
        </p:grpSpPr>
        <p:grpSp>
          <p:nvGrpSpPr>
            <p:cNvPr id="4" name="Grupa 5"/>
            <p:cNvGrpSpPr>
              <a:grpSpLocks/>
            </p:cNvGrpSpPr>
            <p:nvPr/>
          </p:nvGrpSpPr>
          <p:grpSpPr bwMode="auto">
            <a:xfrm>
              <a:off x="91442" y="99060"/>
              <a:ext cx="8953499" cy="6667500"/>
              <a:chOff x="322907" y="325720"/>
              <a:chExt cx="11560408" cy="6206560"/>
            </a:xfrm>
          </p:grpSpPr>
          <p:pic>
            <p:nvPicPr>
              <p:cNvPr id="5" name="Obraz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17240" y="5644312"/>
                <a:ext cx="2040800" cy="857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" name="Grupa 7"/>
              <p:cNvGrpSpPr>
                <a:grpSpLocks/>
              </p:cNvGrpSpPr>
              <p:nvPr/>
            </p:nvGrpSpPr>
            <p:grpSpPr bwMode="auto">
              <a:xfrm>
                <a:off x="322907" y="325720"/>
                <a:ext cx="11560408" cy="6206560"/>
                <a:chOff x="322907" y="324915"/>
                <a:chExt cx="11560408" cy="6206560"/>
              </a:xfrm>
            </p:grpSpPr>
            <p:sp>
              <p:nvSpPr>
                <p:cNvPr id="7" name="Prostokąt 6"/>
                <p:cNvSpPr/>
                <p:nvPr/>
              </p:nvSpPr>
              <p:spPr>
                <a:xfrm rot="16200000">
                  <a:off x="-2753390" y="3402798"/>
                  <a:ext cx="6206560" cy="50794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8" name="Prostokąt 7"/>
                <p:cNvSpPr/>
                <p:nvPr/>
              </p:nvSpPr>
              <p:spPr>
                <a:xfrm>
                  <a:off x="322907" y="6480680"/>
                  <a:ext cx="11554059" cy="50795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9" name="Prostokąt 8"/>
                <p:cNvSpPr/>
                <p:nvPr/>
              </p:nvSpPr>
              <p:spPr>
                <a:xfrm>
                  <a:off x="322907" y="324915"/>
                  <a:ext cx="11554059" cy="50795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10" name="Prostokąt 9"/>
                <p:cNvSpPr/>
                <p:nvPr/>
              </p:nvSpPr>
              <p:spPr>
                <a:xfrm rot="16200000">
                  <a:off x="8754637" y="3402798"/>
                  <a:ext cx="6206560" cy="50794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</p:grpSp>
        </p:grp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11" y="126343"/>
              <a:ext cx="1513633" cy="485002"/>
            </a:xfrm>
            <a:prstGeom prst="rect">
              <a:avLst/>
            </a:prstGeom>
          </p:spPr>
        </p:pic>
        <p:pic>
          <p:nvPicPr>
            <p:cNvPr id="17" name="Obraz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338" y="5933305"/>
              <a:ext cx="1584000" cy="778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CFFC7830-D1DC-41CC-924F-AC54606FD8A1}"/>
              </a:ext>
            </a:extLst>
          </p:cNvPr>
          <p:cNvSpPr txBox="1"/>
          <p:nvPr/>
        </p:nvSpPr>
        <p:spPr>
          <a:xfrm>
            <a:off x="441986" y="1812838"/>
            <a:ext cx="8253638" cy="2677656"/>
          </a:xfrm>
          <a:prstGeom prst="rect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Lato" panose="020F0502020204030203" pitchFamily="34" charset="-18"/>
              </a:rPr>
              <a:t>OD DNIA 1 STYCZNIA 2026 R.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Lato" panose="020F0502020204030203" pitchFamily="34" charset="-18"/>
              </a:rPr>
              <a:t>OBOWIĄZUJĄCE STUDIA TRACĄ MOC</a:t>
            </a:r>
          </a:p>
          <a:p>
            <a:pPr algn="ctr"/>
            <a:endParaRPr lang="pl-PL" sz="2800" b="1" dirty="0">
              <a:solidFill>
                <a:schemeClr val="tx1"/>
              </a:solidFill>
              <a:latin typeface="Lato" panose="020F0502020204030203" pitchFamily="34" charset="-18"/>
            </a:endParaRPr>
          </a:p>
          <a:p>
            <a:pPr algn="ctr"/>
            <a:r>
              <a:rPr lang="pl-PL" sz="2800" b="1" dirty="0">
                <a:solidFill>
                  <a:srgbClr val="FF0000"/>
                </a:solidFill>
                <a:latin typeface="Lato" panose="020F0502020204030203" pitchFamily="34" charset="-18"/>
              </a:rPr>
              <a:t>DO DNIA 31 GRUDNIA 2025 R. </a:t>
            </a:r>
          </a:p>
          <a:p>
            <a:pPr algn="ctr"/>
            <a:r>
              <a:rPr lang="pl-PL" sz="2800" b="1" dirty="0">
                <a:solidFill>
                  <a:srgbClr val="FF0000"/>
                </a:solidFill>
                <a:latin typeface="Lato" panose="020F0502020204030203" pitchFamily="34" charset="-18"/>
              </a:rPr>
              <a:t>GMINY MAJĄ OBOWIĄZEK SPORZĄDZIĆ </a:t>
            </a:r>
          </a:p>
          <a:p>
            <a:pPr algn="ctr"/>
            <a:r>
              <a:rPr lang="pl-PL" sz="2800" b="1" dirty="0">
                <a:solidFill>
                  <a:srgbClr val="FF0000"/>
                </a:solidFill>
                <a:latin typeface="Lato" panose="020F0502020204030203" pitchFamily="34" charset="-18"/>
              </a:rPr>
              <a:t>PLAN OGÓLNY</a:t>
            </a:r>
          </a:p>
        </p:txBody>
      </p:sp>
    </p:spTree>
    <p:extLst>
      <p:ext uri="{BB962C8B-B14F-4D97-AF65-F5344CB8AC3E}">
        <p14:creationId xmlns:p14="http://schemas.microsoft.com/office/powerpoint/2010/main" val="23221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F51FBEB8-6B39-47A2-813E-EFC62F5372E9}"/>
              </a:ext>
            </a:extLst>
          </p:cNvPr>
          <p:cNvGrpSpPr/>
          <p:nvPr/>
        </p:nvGrpSpPr>
        <p:grpSpPr>
          <a:xfrm>
            <a:off x="92055" y="95250"/>
            <a:ext cx="8953499" cy="6667500"/>
            <a:chOff x="91442" y="99060"/>
            <a:chExt cx="8953499" cy="6667500"/>
          </a:xfrm>
        </p:grpSpPr>
        <p:grpSp>
          <p:nvGrpSpPr>
            <p:cNvPr id="6" name="Grupa 7">
              <a:extLst>
                <a:ext uri="{FF2B5EF4-FFF2-40B4-BE49-F238E27FC236}">
                  <a16:creationId xmlns:a16="http://schemas.microsoft.com/office/drawing/2014/main" xmlns="" id="{456B03C4-3601-4124-9F5B-3F44513EC9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2" y="99060"/>
              <a:ext cx="8953499" cy="6667500"/>
              <a:chOff x="322907" y="324915"/>
              <a:chExt cx="11560408" cy="6206560"/>
            </a:xfrm>
          </p:grpSpPr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xmlns="" id="{D34FD957-300B-4CD6-BA77-6915A77D5F52}"/>
                  </a:ext>
                </a:extLst>
              </p:cNvPr>
              <p:cNvSpPr/>
              <p:nvPr/>
            </p:nvSpPr>
            <p:spPr>
              <a:xfrm rot="16200000">
                <a:off x="-2753390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solidFill>
                    <a:prstClr val="white"/>
                  </a:solidFill>
                  <a:latin typeface="Lato" panose="020F0502020204030203" pitchFamily="34" charset="-18"/>
                </a:endParaRPr>
              </a:p>
            </p:txBody>
          </p:sp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xmlns="" id="{29E974AE-C68C-4B67-BB88-0260D9595460}"/>
                  </a:ext>
                </a:extLst>
              </p:cNvPr>
              <p:cNvSpPr/>
              <p:nvPr/>
            </p:nvSpPr>
            <p:spPr>
              <a:xfrm>
                <a:off x="322907" y="6480680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solidFill>
                    <a:prstClr val="white"/>
                  </a:solidFill>
                  <a:latin typeface="Lato" panose="020F0502020204030203" pitchFamily="34" charset="-18"/>
                </a:endParaRPr>
              </a:p>
            </p:txBody>
          </p:sp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xmlns="" id="{E5D7AD4C-0288-4904-8ED7-6981C0C3B740}"/>
                  </a:ext>
                </a:extLst>
              </p:cNvPr>
              <p:cNvSpPr/>
              <p:nvPr/>
            </p:nvSpPr>
            <p:spPr>
              <a:xfrm>
                <a:off x="322907" y="324915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solidFill>
                    <a:prstClr val="white"/>
                  </a:solidFill>
                  <a:latin typeface="Lato" panose="020F0502020204030203" pitchFamily="34" charset="-18"/>
                </a:endParaRPr>
              </a:p>
            </p:txBody>
          </p:sp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xmlns="" id="{8431CDA4-DA8F-42EF-A889-EA8D475DD9EA}"/>
                  </a:ext>
                </a:extLst>
              </p:cNvPr>
              <p:cNvSpPr/>
              <p:nvPr/>
            </p:nvSpPr>
            <p:spPr>
              <a:xfrm rot="16200000">
                <a:off x="8754637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solidFill>
                    <a:prstClr val="white"/>
                  </a:solidFill>
                  <a:latin typeface="Lato" panose="020F0502020204030203" pitchFamily="34" charset="-18"/>
                </a:endParaRPr>
              </a:p>
            </p:txBody>
          </p:sp>
        </p:grpSp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B39BAAD6-865A-490D-B7BF-8F654B1F0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11" y="126343"/>
              <a:ext cx="1513633" cy="485002"/>
            </a:xfrm>
            <a:prstGeom prst="rect">
              <a:avLst/>
            </a:prstGeom>
          </p:spPr>
        </p:pic>
      </p:grp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xmlns="" id="{6AA0A051-B250-4903-B351-0F0D81320378}"/>
              </a:ext>
            </a:extLst>
          </p:cNvPr>
          <p:cNvGraphicFramePr/>
          <p:nvPr/>
        </p:nvGraphicFramePr>
        <p:xfrm>
          <a:off x="431885" y="5429028"/>
          <a:ext cx="8411516" cy="15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B677A63A-3C6A-4997-8E56-375FD30403B2}"/>
              </a:ext>
            </a:extLst>
          </p:cNvPr>
          <p:cNvSpPr txBox="1"/>
          <p:nvPr/>
        </p:nvSpPr>
        <p:spPr>
          <a:xfrm>
            <a:off x="98447" y="193848"/>
            <a:ext cx="8942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63AF"/>
                </a:solidFill>
                <a:latin typeface="Lato" panose="020F0502020204030203" pitchFamily="34" charset="-18"/>
              </a:rPr>
              <a:t>PLAN OGÓLNY – PRZYSTĄPIENIE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125E69E9-0D6C-4E3E-940C-A3B216D8C1C6}"/>
              </a:ext>
            </a:extLst>
          </p:cNvPr>
          <p:cNvSpPr/>
          <p:nvPr/>
        </p:nvSpPr>
        <p:spPr>
          <a:xfrm>
            <a:off x="566628" y="1720110"/>
            <a:ext cx="8012913" cy="4345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65F0C690-3BBD-48EA-90E9-23C9E0D3C6B9}"/>
              </a:ext>
            </a:extLst>
          </p:cNvPr>
          <p:cNvSpPr/>
          <p:nvPr/>
        </p:nvSpPr>
        <p:spPr>
          <a:xfrm>
            <a:off x="532665" y="857403"/>
            <a:ext cx="8046876" cy="666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10BDE223-85C4-4108-9036-3FCD01A6547F}"/>
              </a:ext>
            </a:extLst>
          </p:cNvPr>
          <p:cNvSpPr txBox="1"/>
          <p:nvPr/>
        </p:nvSpPr>
        <p:spPr>
          <a:xfrm>
            <a:off x="533908" y="904890"/>
            <a:ext cx="799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UCHWAŁA NR CXXVI/3470/24 RADY MIASTA KRAKOWA Z DNIA 17 stycznia 2024 r. 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 sprawie przystąpienia do sporządzenia Planu ogólnego miasta Krakowa </a:t>
            </a:r>
            <a:endParaRPr lang="pl-PL" sz="14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07F64344-4C6E-4F7A-B72D-78B544A8A163}"/>
              </a:ext>
            </a:extLst>
          </p:cNvPr>
          <p:cNvSpPr/>
          <p:nvPr/>
        </p:nvSpPr>
        <p:spPr>
          <a:xfrm>
            <a:off x="603799" y="2079834"/>
            <a:ext cx="7975742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pl-PL" sz="1050" dirty="0">
              <a:latin typeface="Lato" panose="020F0502020204030203" pitchFamily="34" charset="-18"/>
            </a:endParaRPr>
          </a:p>
          <a:p>
            <a:pPr>
              <a:lnSpc>
                <a:spcPct val="114000"/>
              </a:lnSpc>
            </a:pPr>
            <a:endParaRPr lang="pl-PL" sz="1050" dirty="0">
              <a:latin typeface="Lato" panose="020F0502020204030203" pitchFamily="34" charset="-18"/>
            </a:endParaRPr>
          </a:p>
          <a:p>
            <a:pPr>
              <a:lnSpc>
                <a:spcPct val="114000"/>
              </a:lnSpc>
            </a:pPr>
            <a:endParaRPr lang="pl-PL" sz="1050" dirty="0">
              <a:latin typeface="Lato" panose="020F0502020204030203" pitchFamily="34" charset="-18"/>
            </a:endParaRPr>
          </a:p>
          <a:p>
            <a:pPr>
              <a:lnSpc>
                <a:spcPct val="114000"/>
              </a:lnSpc>
            </a:pPr>
            <a:endParaRPr lang="pl-PL" sz="1050" dirty="0">
              <a:latin typeface="Lato" panose="020F0502020204030203" pitchFamily="34" charset="-18"/>
            </a:endParaRPr>
          </a:p>
          <a:p>
            <a:pPr>
              <a:lnSpc>
                <a:spcPct val="114000"/>
              </a:lnSpc>
            </a:pPr>
            <a:endParaRPr lang="pl-PL" sz="1050" dirty="0">
              <a:latin typeface="Lato" panose="020F0502020204030203" pitchFamily="34" charset="-18"/>
            </a:endParaRPr>
          </a:p>
          <a:p>
            <a:pPr>
              <a:lnSpc>
                <a:spcPct val="114000"/>
              </a:lnSpc>
            </a:pPr>
            <a:endParaRPr lang="pl-PL" sz="1050" dirty="0">
              <a:latin typeface="Lato" panose="020F0502020204030203" pitchFamily="34" charset="-18"/>
            </a:endParaRPr>
          </a:p>
          <a:p>
            <a:pPr>
              <a:lnSpc>
                <a:spcPct val="114000"/>
              </a:lnSpc>
            </a:pPr>
            <a:endParaRPr lang="pl-PL" sz="1050" dirty="0">
              <a:latin typeface="Lato" panose="020F0502020204030203" pitchFamily="34" charset="-18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378F851-4F0F-4CA7-AB97-E07D2DC709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011" y="5931637"/>
            <a:ext cx="1585097" cy="78035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13FC3DC0-E3F3-49DD-89F1-3955216374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6892" y="5791417"/>
            <a:ext cx="1585097" cy="92057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7F1F2A88-4B4E-4E1B-B4C0-E59C08F5E17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3936"/>
          <a:stretch/>
        </p:blipFill>
        <p:spPr>
          <a:xfrm>
            <a:off x="2024003" y="1989993"/>
            <a:ext cx="5016248" cy="38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A21AEA77-5B0D-482C-9648-1F97419E534A}"/>
              </a:ext>
            </a:extLst>
          </p:cNvPr>
          <p:cNvGrpSpPr/>
          <p:nvPr/>
        </p:nvGrpSpPr>
        <p:grpSpPr>
          <a:xfrm>
            <a:off x="91442" y="99060"/>
            <a:ext cx="8953499" cy="6667500"/>
            <a:chOff x="91442" y="99060"/>
            <a:chExt cx="8953499" cy="6667500"/>
          </a:xfrm>
        </p:grpSpPr>
        <p:grpSp>
          <p:nvGrpSpPr>
            <p:cNvPr id="4" name="Grupa 5"/>
            <p:cNvGrpSpPr>
              <a:grpSpLocks/>
            </p:cNvGrpSpPr>
            <p:nvPr/>
          </p:nvGrpSpPr>
          <p:grpSpPr bwMode="auto">
            <a:xfrm>
              <a:off x="91442" y="99060"/>
              <a:ext cx="8953499" cy="6667500"/>
              <a:chOff x="322907" y="325720"/>
              <a:chExt cx="11560408" cy="6206560"/>
            </a:xfrm>
          </p:grpSpPr>
          <p:pic>
            <p:nvPicPr>
              <p:cNvPr id="5" name="Obraz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17240" y="5644312"/>
                <a:ext cx="2040800" cy="857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" name="Grupa 7"/>
              <p:cNvGrpSpPr>
                <a:grpSpLocks/>
              </p:cNvGrpSpPr>
              <p:nvPr/>
            </p:nvGrpSpPr>
            <p:grpSpPr bwMode="auto">
              <a:xfrm>
                <a:off x="322907" y="325720"/>
                <a:ext cx="11560408" cy="6206560"/>
                <a:chOff x="322907" y="324915"/>
                <a:chExt cx="11560408" cy="6206560"/>
              </a:xfrm>
            </p:grpSpPr>
            <p:sp>
              <p:nvSpPr>
                <p:cNvPr id="7" name="Prostokąt 6"/>
                <p:cNvSpPr/>
                <p:nvPr/>
              </p:nvSpPr>
              <p:spPr>
                <a:xfrm rot="16200000">
                  <a:off x="-2753390" y="3402798"/>
                  <a:ext cx="6206560" cy="50794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8" name="Prostokąt 7"/>
                <p:cNvSpPr/>
                <p:nvPr/>
              </p:nvSpPr>
              <p:spPr>
                <a:xfrm>
                  <a:off x="322907" y="6480680"/>
                  <a:ext cx="11554059" cy="50795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9" name="Prostokąt 8"/>
                <p:cNvSpPr/>
                <p:nvPr/>
              </p:nvSpPr>
              <p:spPr>
                <a:xfrm>
                  <a:off x="322907" y="324915"/>
                  <a:ext cx="11554059" cy="50795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10" name="Prostokąt 9"/>
                <p:cNvSpPr/>
                <p:nvPr/>
              </p:nvSpPr>
              <p:spPr>
                <a:xfrm rot="16200000">
                  <a:off x="8754637" y="3402798"/>
                  <a:ext cx="6206560" cy="50794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</p:grpSp>
        </p:grp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11" y="126343"/>
              <a:ext cx="1513633" cy="485002"/>
            </a:xfrm>
            <a:prstGeom prst="rect">
              <a:avLst/>
            </a:prstGeom>
          </p:spPr>
        </p:pic>
        <p:pic>
          <p:nvPicPr>
            <p:cNvPr id="17" name="Obraz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338" y="5933305"/>
              <a:ext cx="1584000" cy="778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ytuł 1">
            <a:extLst>
              <a:ext uri="{FF2B5EF4-FFF2-40B4-BE49-F238E27FC236}">
                <a16:creationId xmlns:a16="http://schemas.microsoft.com/office/drawing/2014/main" xmlns="" id="{7E4F9029-00F2-419F-B47B-D1CF34AD148A}"/>
              </a:ext>
            </a:extLst>
          </p:cNvPr>
          <p:cNvSpPr txBox="1">
            <a:spLocks/>
          </p:cNvSpPr>
          <p:nvPr/>
        </p:nvSpPr>
        <p:spPr>
          <a:xfrm>
            <a:off x="151076" y="180715"/>
            <a:ext cx="8860913" cy="430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>
                <a:solidFill>
                  <a:srgbClr val="0063AF"/>
                </a:solidFill>
                <a:latin typeface="Lato" panose="020F0502020204030203" pitchFamily="34" charset="-18"/>
              </a:rPr>
              <a:t>CZYNNOŚCI PROCEDURALNE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xmlns="" id="{38EFC79D-8F6E-4171-AA34-3D427C9190D3}"/>
              </a:ext>
            </a:extLst>
          </p:cNvPr>
          <p:cNvSpPr/>
          <p:nvPr/>
        </p:nvSpPr>
        <p:spPr>
          <a:xfrm>
            <a:off x="659567" y="925401"/>
            <a:ext cx="7817371" cy="5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: zaokrąglone rogi 4">
            <a:extLst>
              <a:ext uri="{FF2B5EF4-FFF2-40B4-BE49-F238E27FC236}">
                <a16:creationId xmlns:a16="http://schemas.microsoft.com/office/drawing/2014/main" xmlns="" id="{94AB0F51-472F-4D94-ADC4-F54986760039}"/>
              </a:ext>
            </a:extLst>
          </p:cNvPr>
          <p:cNvSpPr txBox="1"/>
          <p:nvPr/>
        </p:nvSpPr>
        <p:spPr>
          <a:xfrm>
            <a:off x="823583" y="925401"/>
            <a:ext cx="7581991" cy="5225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dirty="0">
                <a:solidFill>
                  <a:srgbClr val="FF0000"/>
                </a:solidFill>
                <a:latin typeface="Lato" panose="020F0502020204030203" pitchFamily="34" charset="-18"/>
              </a:rPr>
              <a:t>Podjęcie  uchwały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-18"/>
              </a:rPr>
              <a:t>przez RMK o przystąpieniu  do sporządzania planu ogólnego - </a:t>
            </a:r>
            <a:r>
              <a:rPr lang="pl-PL" sz="1400" b="1" dirty="0">
                <a:solidFill>
                  <a:srgbClr val="FF0000"/>
                </a:solidFill>
                <a:latin typeface="Lato" panose="020F0502020204030203" pitchFamily="34" charset="-18"/>
              </a:rPr>
              <a:t>styczeń 2024 r.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8A8B981-1877-4464-98DD-27DD65A0B01C}"/>
              </a:ext>
            </a:extLst>
          </p:cNvPr>
          <p:cNvSpPr txBox="1"/>
          <p:nvPr/>
        </p:nvSpPr>
        <p:spPr>
          <a:xfrm>
            <a:off x="657047" y="1756873"/>
            <a:ext cx="7817371" cy="1349600"/>
          </a:xfrm>
          <a:prstGeom prst="rect">
            <a:avLst/>
          </a:prstGeom>
          <a:noFill/>
          <a:ln w="19050">
            <a:solidFill>
              <a:srgbClr val="0063AF"/>
            </a:solidFill>
          </a:ln>
        </p:spPr>
        <p:txBody>
          <a:bodyPr wrap="square" rtlCol="0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600" b="1" dirty="0">
              <a:solidFill>
                <a:srgbClr val="FF0000"/>
              </a:solidFill>
              <a:latin typeface="Lato" panose="020F0502020204030203" pitchFamily="34" charset="-18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FF0000"/>
                </a:solidFill>
                <a:latin typeface="Lato" panose="020F0502020204030203" pitchFamily="34" charset="-18"/>
              </a:rPr>
              <a:t>Ogłoszenie</a:t>
            </a:r>
            <a:r>
              <a:rPr lang="pl-PL" sz="1600" dirty="0">
                <a:latin typeface="Lato" panose="020F0502020204030203" pitchFamily="34" charset="-18"/>
              </a:rPr>
              <a:t> </a:t>
            </a:r>
            <a:r>
              <a:rPr lang="pl-PL" sz="1600" b="1" dirty="0">
                <a:solidFill>
                  <a:srgbClr val="FF0000"/>
                </a:solidFill>
                <a:latin typeface="Lato" panose="020F0502020204030203" pitchFamily="34" charset="-18"/>
              </a:rPr>
              <a:t>PMK </a:t>
            </a:r>
            <a:r>
              <a:rPr lang="pl-PL" sz="1600" dirty="0">
                <a:latin typeface="Lato" panose="020F0502020204030203" pitchFamily="34" charset="-18"/>
              </a:rPr>
              <a:t>o podjęciu uchwały o przystąpieniu do sporządzenia planu ogólnego                 – 26 lutego 2024 r.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FF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Składanie wniosków </a:t>
            </a: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l-PL" sz="1600" b="1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od 26 lutego do 26 kwietnia                                           </a:t>
            </a:r>
            <a:r>
              <a:rPr lang="pl-PL" sz="1600" b="1" dirty="0">
                <a:solidFill>
                  <a:srgbClr val="FF0000"/>
                </a:solidFill>
                <a:latin typeface="Lato" panose="020F0502020204030203" pitchFamily="34" charset="-18"/>
              </a:rPr>
              <a:t>Zawiadomienie</a:t>
            </a:r>
            <a:r>
              <a:rPr lang="pl-PL" sz="1600" dirty="0">
                <a:latin typeface="Lato" panose="020F0502020204030203" pitchFamily="34" charset="-18"/>
              </a:rPr>
              <a:t> instytucji i organów właściwych do uzgadniania i opiniowania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600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9402FDC5-3FDF-4A3D-84CF-366FAC927F02}"/>
              </a:ext>
            </a:extLst>
          </p:cNvPr>
          <p:cNvSpPr txBox="1"/>
          <p:nvPr/>
        </p:nvSpPr>
        <p:spPr>
          <a:xfrm>
            <a:off x="657047" y="3420759"/>
            <a:ext cx="7817371" cy="1485022"/>
          </a:xfrm>
          <a:prstGeom prst="rect">
            <a:avLst/>
          </a:prstGeom>
          <a:noFill/>
          <a:ln w="19050">
            <a:solidFill>
              <a:srgbClr val="0063AF"/>
            </a:solidFill>
          </a:ln>
        </p:spPr>
        <p:txBody>
          <a:bodyPr wrap="square" rtlCol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600" b="1" dirty="0">
              <a:solidFill>
                <a:srgbClr val="FF0000"/>
              </a:solidFill>
              <a:latin typeface="Lato" panose="020F0502020204030203" pitchFamily="34" charset="-18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FF0000"/>
                </a:solidFill>
                <a:latin typeface="Lato" panose="020F0502020204030203" pitchFamily="34" charset="-18"/>
              </a:rPr>
              <a:t>Sporządzenie projektu </a:t>
            </a:r>
            <a:r>
              <a:rPr lang="pl-PL" sz="1600" dirty="0">
                <a:latin typeface="Lato" panose="020F0502020204030203" pitchFamily="34" charset="-18"/>
              </a:rPr>
              <a:t>planu ogólnego,                                                                                        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600" b="1" dirty="0">
              <a:solidFill>
                <a:srgbClr val="FF0000"/>
              </a:solidFill>
              <a:latin typeface="Lato" panose="020F0502020204030203" pitchFamily="34" charset="-18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733AA318-7D2C-49C2-83F9-172910C84AC1}"/>
              </a:ext>
            </a:extLst>
          </p:cNvPr>
          <p:cNvSpPr txBox="1"/>
          <p:nvPr/>
        </p:nvSpPr>
        <p:spPr>
          <a:xfrm>
            <a:off x="657047" y="5220068"/>
            <a:ext cx="7817371" cy="820225"/>
          </a:xfrm>
          <a:prstGeom prst="rect">
            <a:avLst/>
          </a:prstGeom>
          <a:noFill/>
          <a:ln w="19050">
            <a:solidFill>
              <a:srgbClr val="0063AF"/>
            </a:solidFill>
          </a:ln>
        </p:spPr>
        <p:txBody>
          <a:bodyPr wrap="square" rtlCol="0">
            <a:spAutoFit/>
          </a:bodyPr>
          <a:lstStyle/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600" b="1" dirty="0">
              <a:solidFill>
                <a:srgbClr val="FF0000"/>
              </a:solidFill>
              <a:latin typeface="Lato" panose="020F0502020204030203" pitchFamily="34" charset="-18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FF0000"/>
                </a:solidFill>
                <a:latin typeface="Lato" panose="020F0502020204030203" pitchFamily="34" charset="-18"/>
              </a:rPr>
              <a:t>Udostępnienie w BIP </a:t>
            </a:r>
            <a:r>
              <a:rPr lang="pl-PL" sz="1600" dirty="0">
                <a:latin typeface="Lato" panose="020F0502020204030203" pitchFamily="34" charset="-18"/>
              </a:rPr>
              <a:t>projektu planu ogólnego wraz z uzasadnieniem oraz prognozą oddziaływania na środowisko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600" dirty="0">
              <a:latin typeface="Lato" panose="020F0502020204030203" pitchFamily="34" charset="-18"/>
            </a:endParaRPr>
          </a:p>
        </p:txBody>
      </p:sp>
      <p:sp>
        <p:nvSpPr>
          <p:cNvPr id="20" name="Strzałka: w prawo 19">
            <a:extLst>
              <a:ext uri="{FF2B5EF4-FFF2-40B4-BE49-F238E27FC236}">
                <a16:creationId xmlns:a16="http://schemas.microsoft.com/office/drawing/2014/main" xmlns="" id="{040A261B-82BB-4E70-9973-E793856EED43}"/>
              </a:ext>
            </a:extLst>
          </p:cNvPr>
          <p:cNvSpPr/>
          <p:nvPr/>
        </p:nvSpPr>
        <p:spPr>
          <a:xfrm rot="5400000">
            <a:off x="4518271" y="1517647"/>
            <a:ext cx="192613" cy="17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: w prawo 20">
            <a:extLst>
              <a:ext uri="{FF2B5EF4-FFF2-40B4-BE49-F238E27FC236}">
                <a16:creationId xmlns:a16="http://schemas.microsoft.com/office/drawing/2014/main" xmlns="" id="{AC83F550-D92C-41B4-90F3-E0ACB0EC0F44}"/>
              </a:ext>
            </a:extLst>
          </p:cNvPr>
          <p:cNvSpPr/>
          <p:nvPr/>
        </p:nvSpPr>
        <p:spPr>
          <a:xfrm rot="5400000">
            <a:off x="4518271" y="3177666"/>
            <a:ext cx="192613" cy="17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: w prawo 21">
            <a:extLst>
              <a:ext uri="{FF2B5EF4-FFF2-40B4-BE49-F238E27FC236}">
                <a16:creationId xmlns:a16="http://schemas.microsoft.com/office/drawing/2014/main" xmlns="" id="{CC8D493C-2C15-4703-85DD-8EAC29103E55}"/>
              </a:ext>
            </a:extLst>
          </p:cNvPr>
          <p:cNvSpPr/>
          <p:nvPr/>
        </p:nvSpPr>
        <p:spPr>
          <a:xfrm rot="5400000">
            <a:off x="4518271" y="4976789"/>
            <a:ext cx="192613" cy="17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xmlns="" id="{B5A9252E-4FFB-43C8-909D-8B20E8B74534}"/>
              </a:ext>
            </a:extLst>
          </p:cNvPr>
          <p:cNvSpPr txBox="1"/>
          <p:nvPr/>
        </p:nvSpPr>
        <p:spPr>
          <a:xfrm>
            <a:off x="655475" y="3420759"/>
            <a:ext cx="7817371" cy="1485022"/>
          </a:xfrm>
          <a:prstGeom prst="rect">
            <a:avLst/>
          </a:prstGeom>
          <a:noFill/>
          <a:ln w="19050">
            <a:solidFill>
              <a:srgbClr val="0063AF"/>
            </a:solidFill>
          </a:ln>
        </p:spPr>
        <p:txBody>
          <a:bodyPr wrap="square" rtlCol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600" b="1" dirty="0">
              <a:solidFill>
                <a:srgbClr val="FF0000"/>
              </a:solidFill>
              <a:latin typeface="Lato" panose="020F0502020204030203" pitchFamily="34" charset="-18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dirty="0">
                <a:latin typeface="Lato" panose="020F0502020204030203" pitchFamily="34" charset="-18"/>
              </a:rPr>
              <a:t>  </a:t>
            </a:r>
            <a:br>
              <a:rPr lang="pl-PL" sz="1600" dirty="0">
                <a:latin typeface="Lato" panose="020F0502020204030203" pitchFamily="34" charset="-18"/>
              </a:rPr>
            </a:br>
            <a:r>
              <a:rPr lang="pl-PL" sz="1600" dirty="0">
                <a:latin typeface="Lato" panose="020F0502020204030203" pitchFamily="34" charset="-18"/>
              </a:rPr>
              <a:t>uzasadnienia i prognozy oddziaływania na środowisko, opracowanie </a:t>
            </a:r>
            <a:r>
              <a:rPr lang="pl-PL" sz="1600" dirty="0" err="1">
                <a:latin typeface="Lato" panose="020F0502020204030203" pitchFamily="34" charset="-18"/>
              </a:rPr>
              <a:t>ekofizjografii</a:t>
            </a:r>
            <a:r>
              <a:rPr lang="pl-PL" sz="1600" dirty="0">
                <a:latin typeface="Lato" panose="020F0502020204030203" pitchFamily="34" charset="-18"/>
              </a:rPr>
              <a:t>, 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xmlns="" id="{97559FB2-FEB6-4173-8158-3127D2F470D5}"/>
              </a:ext>
            </a:extLst>
          </p:cNvPr>
          <p:cNvSpPr txBox="1"/>
          <p:nvPr/>
        </p:nvSpPr>
        <p:spPr>
          <a:xfrm>
            <a:off x="655475" y="3415422"/>
            <a:ext cx="7817371" cy="148502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600" b="1" dirty="0">
              <a:solidFill>
                <a:srgbClr val="FF0000"/>
              </a:solidFill>
              <a:latin typeface="Lato" panose="020F0502020204030203" pitchFamily="34" charset="-18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dirty="0">
                <a:latin typeface="Lato" panose="020F0502020204030203" pitchFamily="34" charset="-18"/>
              </a:rPr>
              <a:t>  </a:t>
            </a:r>
            <a:br>
              <a:rPr lang="pl-PL" sz="1600" dirty="0">
                <a:latin typeface="Lato" panose="020F0502020204030203" pitchFamily="34" charset="-18"/>
              </a:rPr>
            </a:br>
            <a:r>
              <a:rPr lang="pl-PL" sz="1600" dirty="0">
                <a:latin typeface="Lato" panose="020F0502020204030203" pitchFamily="34" charset="-18"/>
              </a:rPr>
              <a:t/>
            </a:r>
            <a:br>
              <a:rPr lang="pl-PL" sz="1600" dirty="0">
                <a:latin typeface="Lato" panose="020F0502020204030203" pitchFamily="34" charset="-18"/>
              </a:rPr>
            </a:br>
            <a:r>
              <a:rPr lang="pl-PL" sz="1600" dirty="0">
                <a:latin typeface="Lato" panose="020F0502020204030203" pitchFamily="34" charset="-18"/>
              </a:rPr>
              <a:t>analiza wniosków i uwarunkowań,                                                                                                     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xmlns="" id="{642FFBE4-8AEB-4589-9C74-9A771359ABA5}"/>
              </a:ext>
            </a:extLst>
          </p:cNvPr>
          <p:cNvSpPr txBox="1"/>
          <p:nvPr/>
        </p:nvSpPr>
        <p:spPr>
          <a:xfrm>
            <a:off x="655475" y="3415422"/>
            <a:ext cx="7817371" cy="148502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600" b="1" dirty="0">
              <a:solidFill>
                <a:srgbClr val="FF0000"/>
              </a:solidFill>
              <a:latin typeface="Lato" panose="020F0502020204030203" pitchFamily="34" charset="-18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dirty="0">
                <a:latin typeface="Lato" panose="020F0502020204030203" pitchFamily="34" charset="-18"/>
              </a:rPr>
              <a:t>  </a:t>
            </a:r>
            <a:br>
              <a:rPr lang="pl-PL" sz="1600" dirty="0">
                <a:latin typeface="Lato" panose="020F0502020204030203" pitchFamily="34" charset="-18"/>
              </a:rPr>
            </a:br>
            <a:r>
              <a:rPr lang="pl-PL" sz="1600" dirty="0">
                <a:latin typeface="Lato" panose="020F0502020204030203" pitchFamily="34" charset="-18"/>
              </a:rPr>
              <a:t/>
            </a:r>
            <a:br>
              <a:rPr lang="pl-PL" sz="1600" dirty="0">
                <a:latin typeface="Lato" panose="020F0502020204030203" pitchFamily="34" charset="-18"/>
              </a:rPr>
            </a:br>
            <a:r>
              <a:rPr lang="pl-PL" sz="1600" dirty="0">
                <a:latin typeface="Lato" panose="020F0502020204030203" pitchFamily="34" charset="-18"/>
              </a:rPr>
              <a:t/>
            </a:r>
            <a:br>
              <a:rPr lang="pl-PL" sz="1600" dirty="0">
                <a:latin typeface="Lato" panose="020F0502020204030203" pitchFamily="34" charset="-18"/>
              </a:rPr>
            </a:br>
            <a:r>
              <a:rPr lang="pl-PL" sz="1600" dirty="0">
                <a:latin typeface="Lato" panose="020F0502020204030203" pitchFamily="34" charset="-18"/>
              </a:rPr>
              <a:t>opracowanie koncepcji, konsultacje wewnątrz urzędowe, opiniowanie przez </a:t>
            </a:r>
            <a:r>
              <a:rPr lang="pl-PL" sz="1600" dirty="0" err="1">
                <a:latin typeface="Lato" panose="020F0502020204030203" pitchFamily="34" charset="-18"/>
              </a:rPr>
              <a:t>KPPiOŚ</a:t>
            </a: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xmlns="" id="{F9DC0E1D-ADF5-44BC-BAA1-884394564CA0}"/>
              </a:ext>
            </a:extLst>
          </p:cNvPr>
          <p:cNvSpPr txBox="1"/>
          <p:nvPr/>
        </p:nvSpPr>
        <p:spPr>
          <a:xfrm>
            <a:off x="660673" y="3415422"/>
            <a:ext cx="7817371" cy="148502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600" b="1" dirty="0">
              <a:solidFill>
                <a:srgbClr val="FF0000"/>
              </a:solidFill>
              <a:latin typeface="Lato" panose="020F0502020204030203" pitchFamily="34" charset="-18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dirty="0">
                <a:latin typeface="Lato" panose="020F0502020204030203" pitchFamily="34" charset="-18"/>
              </a:rPr>
              <a:t>  </a:t>
            </a:r>
            <a:br>
              <a:rPr lang="pl-PL" sz="1600" dirty="0">
                <a:latin typeface="Lato" panose="020F0502020204030203" pitchFamily="34" charset="-18"/>
              </a:rPr>
            </a:br>
            <a:r>
              <a:rPr lang="pl-PL" sz="1600" dirty="0">
                <a:latin typeface="Lato" panose="020F0502020204030203" pitchFamily="34" charset="-18"/>
              </a:rPr>
              <a:t/>
            </a:r>
            <a:br>
              <a:rPr lang="pl-PL" sz="1600" dirty="0">
                <a:latin typeface="Lato" panose="020F0502020204030203" pitchFamily="34" charset="-18"/>
              </a:rPr>
            </a:br>
            <a:r>
              <a:rPr lang="pl-PL" sz="1600" dirty="0">
                <a:latin typeface="Lato" panose="020F0502020204030203" pitchFamily="34" charset="-18"/>
              </a:rPr>
              <a:t/>
            </a:r>
            <a:br>
              <a:rPr lang="pl-PL" sz="1600" dirty="0">
                <a:latin typeface="Lato" panose="020F0502020204030203" pitchFamily="34" charset="-18"/>
              </a:rPr>
            </a:br>
            <a:r>
              <a:rPr lang="pl-PL" sz="1600" dirty="0">
                <a:latin typeface="Lato" panose="020F0502020204030203" pitchFamily="34" charset="-18"/>
              </a:rPr>
              <a:t/>
            </a:r>
            <a:br>
              <a:rPr lang="pl-PL" sz="1600" dirty="0">
                <a:latin typeface="Lato" panose="020F0502020204030203" pitchFamily="34" charset="-18"/>
              </a:rPr>
            </a:br>
            <a:r>
              <a:rPr lang="pl-PL" sz="1600" dirty="0">
                <a:latin typeface="Lato" panose="020F0502020204030203" pitchFamily="34" charset="-18"/>
              </a:rPr>
              <a:t>                  opracowanie projektu z uzasadnieniem i prognozą środowiskową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410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A21AEA77-5B0D-482C-9648-1F97419E534A}"/>
              </a:ext>
            </a:extLst>
          </p:cNvPr>
          <p:cNvGrpSpPr/>
          <p:nvPr/>
        </p:nvGrpSpPr>
        <p:grpSpPr>
          <a:xfrm>
            <a:off x="91442" y="99060"/>
            <a:ext cx="8953499" cy="6667500"/>
            <a:chOff x="91442" y="99060"/>
            <a:chExt cx="8953499" cy="6667500"/>
          </a:xfrm>
        </p:grpSpPr>
        <p:grpSp>
          <p:nvGrpSpPr>
            <p:cNvPr id="4" name="Grupa 5"/>
            <p:cNvGrpSpPr>
              <a:grpSpLocks/>
            </p:cNvGrpSpPr>
            <p:nvPr/>
          </p:nvGrpSpPr>
          <p:grpSpPr bwMode="auto">
            <a:xfrm>
              <a:off x="91442" y="99060"/>
              <a:ext cx="8953499" cy="6667500"/>
              <a:chOff x="322907" y="325720"/>
              <a:chExt cx="11560408" cy="6206560"/>
            </a:xfrm>
          </p:grpSpPr>
          <p:pic>
            <p:nvPicPr>
              <p:cNvPr id="5" name="Obraz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17240" y="5644312"/>
                <a:ext cx="2040800" cy="857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" name="Grupa 7"/>
              <p:cNvGrpSpPr>
                <a:grpSpLocks/>
              </p:cNvGrpSpPr>
              <p:nvPr/>
            </p:nvGrpSpPr>
            <p:grpSpPr bwMode="auto">
              <a:xfrm>
                <a:off x="322907" y="325720"/>
                <a:ext cx="11560408" cy="6206560"/>
                <a:chOff x="322907" y="324915"/>
                <a:chExt cx="11560408" cy="6206560"/>
              </a:xfrm>
            </p:grpSpPr>
            <p:sp>
              <p:nvSpPr>
                <p:cNvPr id="7" name="Prostokąt 6"/>
                <p:cNvSpPr/>
                <p:nvPr/>
              </p:nvSpPr>
              <p:spPr>
                <a:xfrm rot="16200000">
                  <a:off x="-2753390" y="3402798"/>
                  <a:ext cx="6206560" cy="50794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8" name="Prostokąt 7"/>
                <p:cNvSpPr/>
                <p:nvPr/>
              </p:nvSpPr>
              <p:spPr>
                <a:xfrm>
                  <a:off x="322907" y="6480680"/>
                  <a:ext cx="11554059" cy="50795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9" name="Prostokąt 8"/>
                <p:cNvSpPr/>
                <p:nvPr/>
              </p:nvSpPr>
              <p:spPr>
                <a:xfrm>
                  <a:off x="322907" y="324915"/>
                  <a:ext cx="11554059" cy="50795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10" name="Prostokąt 9"/>
                <p:cNvSpPr/>
                <p:nvPr/>
              </p:nvSpPr>
              <p:spPr>
                <a:xfrm rot="16200000">
                  <a:off x="8754637" y="3402798"/>
                  <a:ext cx="6206560" cy="50794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</p:grpSp>
        </p:grp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11" y="126343"/>
              <a:ext cx="1513633" cy="485002"/>
            </a:xfrm>
            <a:prstGeom prst="rect">
              <a:avLst/>
            </a:prstGeom>
          </p:spPr>
        </p:pic>
        <p:pic>
          <p:nvPicPr>
            <p:cNvPr id="17" name="Obraz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338" y="5933305"/>
              <a:ext cx="1584000" cy="778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8A8B981-1877-4464-98DD-27DD65A0B01C}"/>
              </a:ext>
            </a:extLst>
          </p:cNvPr>
          <p:cNvSpPr txBox="1"/>
          <p:nvPr/>
        </p:nvSpPr>
        <p:spPr>
          <a:xfrm>
            <a:off x="741570" y="1307606"/>
            <a:ext cx="7660860" cy="1077218"/>
          </a:xfrm>
          <a:prstGeom prst="rect">
            <a:avLst/>
          </a:prstGeom>
          <a:noFill/>
          <a:ln w="19050">
            <a:solidFill>
              <a:srgbClr val="0063AF"/>
            </a:solidFill>
          </a:ln>
        </p:spPr>
        <p:txBody>
          <a:bodyPr wrap="square" rtlCol="0">
            <a:sp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800" b="1" dirty="0">
              <a:solidFill>
                <a:srgbClr val="FF0000"/>
              </a:solidFill>
              <a:latin typeface="Lato" panose="020F0502020204030203" pitchFamily="34" charset="-18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dirty="0">
                <a:solidFill>
                  <a:srgbClr val="FF0000"/>
                </a:solidFill>
                <a:latin typeface="Lato" panose="020F0502020204030203" pitchFamily="34" charset="-18"/>
              </a:rPr>
              <a:t>Wystąpienie o opinie i uzgodnienia  </a:t>
            </a:r>
            <a:r>
              <a:rPr lang="pl-PL" dirty="0">
                <a:latin typeface="Lato" panose="020F0502020204030203" pitchFamily="34" charset="-18"/>
              </a:rPr>
              <a:t>planu ogólnego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dirty="0">
                <a:latin typeface="Lato" panose="020F0502020204030203" pitchFamily="34" charset="-18"/>
              </a:rPr>
              <a:t>(termin </a:t>
            </a:r>
            <a:r>
              <a:rPr lang="pl-PL" b="1" dirty="0">
                <a:latin typeface="Lato" panose="020F0502020204030203" pitchFamily="34" charset="-18"/>
              </a:rPr>
              <a:t>14 – 30 dni)</a:t>
            </a:r>
          </a:p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8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87938E77-0D7A-4F8D-8552-DB6EC6F70962}"/>
              </a:ext>
            </a:extLst>
          </p:cNvPr>
          <p:cNvSpPr txBox="1"/>
          <p:nvPr/>
        </p:nvSpPr>
        <p:spPr>
          <a:xfrm>
            <a:off x="735180" y="3053612"/>
            <a:ext cx="7667249" cy="1077218"/>
          </a:xfrm>
          <a:prstGeom prst="rect">
            <a:avLst/>
          </a:prstGeom>
          <a:noFill/>
          <a:ln w="19050">
            <a:solidFill>
              <a:srgbClr val="0063AF"/>
            </a:solidFill>
          </a:ln>
        </p:spPr>
        <p:txBody>
          <a:bodyPr wrap="square" rtlCol="0">
            <a:spAutoFit/>
          </a:bodyPr>
          <a:lstStyle/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800" b="1" dirty="0">
              <a:solidFill>
                <a:srgbClr val="FF0000"/>
              </a:solidFill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dirty="0">
                <a:solidFill>
                  <a:srgbClr val="FF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Wprowadzenie zmian </a:t>
            </a: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do projektu planu ogólnego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wynikających z opinii i uzgodnień</a:t>
            </a:r>
            <a:endParaRPr lang="pl-PL" b="1" u="sng" dirty="0">
              <a:solidFill>
                <a:srgbClr val="FF0000"/>
              </a:solidFill>
              <a:latin typeface="Lato" panose="020F0502020204030203" pitchFamily="34" charset="-18"/>
            </a:endParaRPr>
          </a:p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8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11F2BE9A-7972-4AF6-B1C5-C4BE4CE9E15E}"/>
              </a:ext>
            </a:extLst>
          </p:cNvPr>
          <p:cNvSpPr txBox="1"/>
          <p:nvPr/>
        </p:nvSpPr>
        <p:spPr>
          <a:xfrm>
            <a:off x="741570" y="4799618"/>
            <a:ext cx="7660860" cy="1077218"/>
          </a:xfrm>
          <a:prstGeom prst="rect">
            <a:avLst/>
          </a:prstGeom>
          <a:noFill/>
          <a:ln w="19050">
            <a:solidFill>
              <a:srgbClr val="0063AF"/>
            </a:solidFill>
          </a:ln>
        </p:spPr>
        <p:txBody>
          <a:bodyPr wrap="square" rtlCol="0">
            <a:sp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800" dirty="0">
              <a:solidFill>
                <a:srgbClr val="FFFF00"/>
              </a:solidFill>
              <a:latin typeface="Lato" panose="020F0502020204030203" pitchFamily="34" charset="-18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dirty="0">
                <a:solidFill>
                  <a:srgbClr val="FF0000"/>
                </a:solidFill>
                <a:latin typeface="Lato" panose="020F0502020204030203" pitchFamily="34" charset="-18"/>
              </a:rPr>
              <a:t>Udostępnienie w BIP </a:t>
            </a:r>
            <a:r>
              <a:rPr lang="pl-PL" dirty="0">
                <a:latin typeface="Lato" panose="020F0502020204030203" pitchFamily="34" charset="-18"/>
              </a:rPr>
              <a:t>projektu planu ogólnego wraz z uzasadnieniem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dirty="0">
                <a:latin typeface="Lato" panose="020F0502020204030203" pitchFamily="34" charset="-18"/>
              </a:rPr>
              <a:t>oraz prognozą oddziaływania na środowisko</a:t>
            </a:r>
          </a:p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8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8" name="Strzałka: w prawo 17">
            <a:extLst>
              <a:ext uri="{FF2B5EF4-FFF2-40B4-BE49-F238E27FC236}">
                <a16:creationId xmlns:a16="http://schemas.microsoft.com/office/drawing/2014/main" xmlns="" id="{6C8C49FD-AAC0-4326-885A-245E944F2D4E}"/>
              </a:ext>
            </a:extLst>
          </p:cNvPr>
          <p:cNvSpPr/>
          <p:nvPr/>
        </p:nvSpPr>
        <p:spPr>
          <a:xfrm rot="5400000">
            <a:off x="4296234" y="2479188"/>
            <a:ext cx="528862" cy="48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: w prawo 18">
            <a:extLst>
              <a:ext uri="{FF2B5EF4-FFF2-40B4-BE49-F238E27FC236}">
                <a16:creationId xmlns:a16="http://schemas.microsoft.com/office/drawing/2014/main" xmlns="" id="{29C474DB-8873-43FC-9935-FE7128331BC2}"/>
              </a:ext>
            </a:extLst>
          </p:cNvPr>
          <p:cNvSpPr/>
          <p:nvPr/>
        </p:nvSpPr>
        <p:spPr>
          <a:xfrm rot="5400000">
            <a:off x="4312515" y="4225194"/>
            <a:ext cx="528862" cy="48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xmlns="" id="{9FAF698C-F88F-4A27-A9E7-32FEE7DD09EF}"/>
              </a:ext>
            </a:extLst>
          </p:cNvPr>
          <p:cNvSpPr txBox="1">
            <a:spLocks/>
          </p:cNvSpPr>
          <p:nvPr/>
        </p:nvSpPr>
        <p:spPr>
          <a:xfrm>
            <a:off x="151076" y="180715"/>
            <a:ext cx="8860913" cy="430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>
                <a:solidFill>
                  <a:srgbClr val="0063AF"/>
                </a:solidFill>
                <a:latin typeface="Lato" panose="020F0502020204030203" pitchFamily="34" charset="-18"/>
              </a:rPr>
              <a:t>CZYNNOŚCI PROCEDURALNE</a:t>
            </a:r>
          </a:p>
        </p:txBody>
      </p:sp>
    </p:spTree>
    <p:extLst>
      <p:ext uri="{BB962C8B-B14F-4D97-AF65-F5344CB8AC3E}">
        <p14:creationId xmlns:p14="http://schemas.microsoft.com/office/powerpoint/2010/main" val="12984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A21AEA77-5B0D-482C-9648-1F97419E534A}"/>
              </a:ext>
            </a:extLst>
          </p:cNvPr>
          <p:cNvGrpSpPr/>
          <p:nvPr/>
        </p:nvGrpSpPr>
        <p:grpSpPr>
          <a:xfrm>
            <a:off x="91442" y="99060"/>
            <a:ext cx="8953499" cy="6667500"/>
            <a:chOff x="91442" y="99060"/>
            <a:chExt cx="8953499" cy="6667500"/>
          </a:xfrm>
        </p:grpSpPr>
        <p:grpSp>
          <p:nvGrpSpPr>
            <p:cNvPr id="4" name="Grupa 5"/>
            <p:cNvGrpSpPr>
              <a:grpSpLocks/>
            </p:cNvGrpSpPr>
            <p:nvPr/>
          </p:nvGrpSpPr>
          <p:grpSpPr bwMode="auto">
            <a:xfrm>
              <a:off x="91442" y="99060"/>
              <a:ext cx="8953499" cy="6667500"/>
              <a:chOff x="322907" y="325720"/>
              <a:chExt cx="11560408" cy="6206560"/>
            </a:xfrm>
          </p:grpSpPr>
          <p:pic>
            <p:nvPicPr>
              <p:cNvPr id="5" name="Obraz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17241" y="5644312"/>
                <a:ext cx="2040800" cy="857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" name="Grupa 7"/>
              <p:cNvGrpSpPr>
                <a:grpSpLocks/>
              </p:cNvGrpSpPr>
              <p:nvPr/>
            </p:nvGrpSpPr>
            <p:grpSpPr bwMode="auto">
              <a:xfrm>
                <a:off x="322907" y="325720"/>
                <a:ext cx="11560408" cy="6206560"/>
                <a:chOff x="322907" y="324915"/>
                <a:chExt cx="11560408" cy="6206560"/>
              </a:xfrm>
            </p:grpSpPr>
            <p:sp>
              <p:nvSpPr>
                <p:cNvPr id="7" name="Prostokąt 6"/>
                <p:cNvSpPr/>
                <p:nvPr/>
              </p:nvSpPr>
              <p:spPr>
                <a:xfrm rot="16200000">
                  <a:off x="-2753390" y="3402798"/>
                  <a:ext cx="6206560" cy="50794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8" name="Prostokąt 7"/>
                <p:cNvSpPr/>
                <p:nvPr/>
              </p:nvSpPr>
              <p:spPr>
                <a:xfrm>
                  <a:off x="322907" y="6480680"/>
                  <a:ext cx="11554059" cy="50795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9" name="Prostokąt 8"/>
                <p:cNvSpPr/>
                <p:nvPr/>
              </p:nvSpPr>
              <p:spPr>
                <a:xfrm>
                  <a:off x="322907" y="324915"/>
                  <a:ext cx="11554059" cy="50795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10" name="Prostokąt 9"/>
                <p:cNvSpPr/>
                <p:nvPr/>
              </p:nvSpPr>
              <p:spPr>
                <a:xfrm rot="16200000">
                  <a:off x="8754637" y="3402798"/>
                  <a:ext cx="6206560" cy="50794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</p:grpSp>
        </p:grp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11" y="126343"/>
              <a:ext cx="1513633" cy="485002"/>
            </a:xfrm>
            <a:prstGeom prst="rect">
              <a:avLst/>
            </a:prstGeom>
          </p:spPr>
        </p:pic>
        <p:pic>
          <p:nvPicPr>
            <p:cNvPr id="17" name="Obraz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338" y="5933305"/>
              <a:ext cx="1584000" cy="778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8A8B981-1877-4464-98DD-27DD65A0B01C}"/>
              </a:ext>
            </a:extLst>
          </p:cNvPr>
          <p:cNvSpPr txBox="1"/>
          <p:nvPr/>
        </p:nvSpPr>
        <p:spPr>
          <a:xfrm>
            <a:off x="741570" y="925401"/>
            <a:ext cx="7660860" cy="757130"/>
          </a:xfrm>
          <a:prstGeom prst="rect">
            <a:avLst/>
          </a:prstGeom>
          <a:noFill/>
          <a:ln w="19050">
            <a:solidFill>
              <a:srgbClr val="0063AF"/>
            </a:solidFill>
          </a:ln>
        </p:spPr>
        <p:txBody>
          <a:bodyPr wrap="square" rtlCol="0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FF0000"/>
                </a:solidFill>
                <a:latin typeface="Lato" panose="020F0502020204030203" pitchFamily="34" charset="-18"/>
              </a:rPr>
              <a:t>Ogłoszenie</a:t>
            </a:r>
            <a:r>
              <a:rPr lang="pl-PL" sz="1600" dirty="0">
                <a:latin typeface="Lato" panose="020F0502020204030203" pitchFamily="34" charset="-18"/>
              </a:rPr>
              <a:t> </a:t>
            </a:r>
            <a:r>
              <a:rPr lang="pl-PL" sz="1600" b="1" dirty="0">
                <a:solidFill>
                  <a:srgbClr val="FF0000"/>
                </a:solidFill>
                <a:latin typeface="Lato" panose="020F0502020204030203" pitchFamily="34" charset="-18"/>
              </a:rPr>
              <a:t>o konsultacjach społecznych</a:t>
            </a:r>
            <a:r>
              <a:rPr lang="pl-PL" sz="1600" dirty="0">
                <a:solidFill>
                  <a:srgbClr val="FF0000"/>
                </a:solidFill>
                <a:latin typeface="Lato" panose="020F0502020204030203" pitchFamily="34" charset="-18"/>
              </a:rPr>
              <a:t> </a:t>
            </a:r>
            <a:r>
              <a:rPr lang="pl-PL" sz="1600" dirty="0">
                <a:latin typeface="Lato" panose="020F0502020204030203" pitchFamily="34" charset="-18"/>
              </a:rPr>
              <a:t>– udział                                                                    możliwie szerokiego grona interesariuszy                                                                    </a:t>
            </a:r>
            <a:r>
              <a:rPr lang="pl-PL" sz="1600" b="1" dirty="0">
                <a:solidFill>
                  <a:srgbClr val="FF0000"/>
                </a:solidFill>
                <a:latin typeface="Lato" panose="020F0502020204030203" pitchFamily="34" charset="-18"/>
              </a:rPr>
              <a:t>Przeprowadzenie konsultacji społecznych </a:t>
            </a:r>
            <a:r>
              <a:rPr lang="pl-PL" sz="1600" dirty="0">
                <a:latin typeface="Lato" panose="020F0502020204030203" pitchFamily="34" charset="-18"/>
              </a:rPr>
              <a:t>– termin </a:t>
            </a:r>
            <a:r>
              <a:rPr lang="pl-PL" sz="1600" b="1" dirty="0">
                <a:latin typeface="Lato" panose="020F0502020204030203" pitchFamily="34" charset="-18"/>
              </a:rPr>
              <a:t>min. 28 dni</a:t>
            </a:r>
            <a:endParaRPr lang="pl-PL" sz="1600" b="1" dirty="0">
              <a:solidFill>
                <a:srgbClr val="FF0000"/>
              </a:solidFill>
              <a:latin typeface="Lato" panose="020F0502020204030203" pitchFamily="34" charset="-18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4B469365-0A23-4CC3-9681-CBF8BD568524}"/>
              </a:ext>
            </a:extLst>
          </p:cNvPr>
          <p:cNvSpPr txBox="1"/>
          <p:nvPr/>
        </p:nvSpPr>
        <p:spPr>
          <a:xfrm>
            <a:off x="741570" y="1962816"/>
            <a:ext cx="7673537" cy="757130"/>
          </a:xfrm>
          <a:prstGeom prst="rect">
            <a:avLst/>
          </a:prstGeom>
          <a:noFill/>
          <a:ln w="19050">
            <a:solidFill>
              <a:srgbClr val="0063AF"/>
            </a:solidFill>
          </a:ln>
        </p:spPr>
        <p:txBody>
          <a:bodyPr wrap="square" rtlCol="0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FF0000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Sporządzenie raportu </a:t>
            </a:r>
            <a:r>
              <a:rPr lang="pl-PL" sz="1500" dirty="0">
                <a:latin typeface="Lato" panose="020F0502020204030203" pitchFamily="34" charset="-18"/>
                <a:cs typeface="Times New Roman" panose="02020603050405020304" pitchFamily="18" charset="0"/>
              </a:rPr>
              <a:t>z przebiegu konsultacji społecznych                                                                  (z wykazem uwag z propozycją ich uzasadnienia i rozpatrzeniem,                                      protokoły z czynności w ramach konsultacji)</a:t>
            </a:r>
            <a:endParaRPr lang="pl-PL" sz="1500" b="1" dirty="0">
              <a:solidFill>
                <a:srgbClr val="FF0000"/>
              </a:solidFill>
              <a:latin typeface="Lato" panose="020F0502020204030203" pitchFamily="34" charset="-18"/>
              <a:cs typeface="Times New Roman" panose="02020603050405020304" pitchFamily="18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7324349F-0495-4657-B99E-5D9BF4D85108}"/>
              </a:ext>
            </a:extLst>
          </p:cNvPr>
          <p:cNvSpPr txBox="1"/>
          <p:nvPr/>
        </p:nvSpPr>
        <p:spPr>
          <a:xfrm>
            <a:off x="744761" y="3000231"/>
            <a:ext cx="7673538" cy="313932"/>
          </a:xfrm>
          <a:prstGeom prst="rect">
            <a:avLst/>
          </a:prstGeom>
          <a:noFill/>
          <a:ln w="19050">
            <a:solidFill>
              <a:srgbClr val="0063AF"/>
            </a:solidFill>
          </a:ln>
        </p:spPr>
        <p:txBody>
          <a:bodyPr wrap="square" rtlCol="0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FF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Wprowadzenie zmian </a:t>
            </a: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do projektu planu (po konsultacjach społecznych)</a:t>
            </a:r>
            <a:endParaRPr lang="pl-PL" sz="1600" b="1" dirty="0">
              <a:solidFill>
                <a:srgbClr val="FF0000"/>
              </a:solidFill>
              <a:latin typeface="Lato" panose="020F0502020204030203" pitchFamily="34" charset="-18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CBFAC8D0-1192-423E-ADED-9FA0EF005870}"/>
              </a:ext>
            </a:extLst>
          </p:cNvPr>
          <p:cNvSpPr txBox="1"/>
          <p:nvPr/>
        </p:nvSpPr>
        <p:spPr>
          <a:xfrm>
            <a:off x="744760" y="3594448"/>
            <a:ext cx="7673539" cy="1231106"/>
          </a:xfrm>
          <a:prstGeom prst="rect">
            <a:avLst/>
          </a:prstGeom>
          <a:noFill/>
          <a:ln w="19050">
            <a:solidFill>
              <a:srgbClr val="0063AF"/>
            </a:solidFill>
          </a:ln>
        </p:spPr>
        <p:txBody>
          <a:bodyPr wrap="square" rtlCol="0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FF0000"/>
                </a:solidFill>
                <a:latin typeface="Lato" panose="020F0502020204030203" pitchFamily="34" charset="-18"/>
              </a:rPr>
              <a:t>Ponowienie</a:t>
            </a:r>
            <a:r>
              <a:rPr lang="pl-PL" sz="1600" dirty="0">
                <a:latin typeface="Lato" panose="020F0502020204030203" pitchFamily="34" charset="-18"/>
              </a:rPr>
              <a:t> (w razie potrzeby) w niezbędnym zakresie czynności:                                               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500" b="1" dirty="0">
                <a:solidFill>
                  <a:srgbClr val="FF0000"/>
                </a:solidFill>
                <a:latin typeface="Lato" panose="020F0502020204030203" pitchFamily="34" charset="-18"/>
              </a:rPr>
              <a:t>Udostępnienie w BIP </a:t>
            </a:r>
            <a:r>
              <a:rPr lang="pl-PL" sz="1500" dirty="0">
                <a:latin typeface="Lato" panose="020F0502020204030203" pitchFamily="34" charset="-18"/>
              </a:rPr>
              <a:t>projektu planu ogólnego wraz z uzasadnieniem                                                               oraz prognozą oddziaływania na środowisko                                                                              </a:t>
            </a:r>
            <a:r>
              <a:rPr lang="pl-PL" sz="1500" b="1" dirty="0">
                <a:solidFill>
                  <a:srgbClr val="FF0000"/>
                </a:solidFill>
                <a:latin typeface="Lato" panose="020F0502020204030203" pitchFamily="34" charset="-18"/>
              </a:rPr>
              <a:t>Wystąpienie o uzgodnienie </a:t>
            </a:r>
            <a:r>
              <a:rPr lang="pl-PL" sz="1500" dirty="0">
                <a:latin typeface="Lato" panose="020F0502020204030203" pitchFamily="34" charset="-18"/>
              </a:rPr>
              <a:t>planu ogólnego  </a:t>
            </a:r>
            <a:br>
              <a:rPr lang="pl-PL" sz="1500" dirty="0">
                <a:latin typeface="Lato" panose="020F0502020204030203" pitchFamily="34" charset="-18"/>
              </a:rPr>
            </a:br>
            <a:r>
              <a:rPr lang="pl-PL" sz="1500" b="1" dirty="0">
                <a:solidFill>
                  <a:srgbClr val="FF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Wprowadzenie zmian </a:t>
            </a:r>
            <a:r>
              <a:rPr lang="pl-PL" sz="15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do projektu planu ogólnego (wynikających z uzgodnień)</a:t>
            </a:r>
            <a:endParaRPr lang="pl-PL" sz="1500" b="1" dirty="0">
              <a:solidFill>
                <a:srgbClr val="FF0000"/>
              </a:solidFill>
              <a:latin typeface="Lato" panose="020F0502020204030203" pitchFamily="34" charset="-18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EB1EA179-651F-40AF-A8B4-EFC91F491F14}"/>
              </a:ext>
            </a:extLst>
          </p:cNvPr>
          <p:cNvSpPr txBox="1"/>
          <p:nvPr/>
        </p:nvSpPr>
        <p:spPr>
          <a:xfrm>
            <a:off x="735180" y="5105842"/>
            <a:ext cx="7679927" cy="1061829"/>
          </a:xfrm>
          <a:prstGeom prst="rect">
            <a:avLst/>
          </a:prstGeom>
          <a:noFill/>
          <a:ln w="19050">
            <a:solidFill>
              <a:srgbClr val="0063AF"/>
            </a:solidFill>
          </a:ln>
        </p:spPr>
        <p:txBody>
          <a:bodyPr wrap="square" rtlCol="0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dirty="0">
                <a:solidFill>
                  <a:srgbClr val="FF0000"/>
                </a:solidFill>
                <a:latin typeface="Lato" panose="020F0502020204030203" pitchFamily="34" charset="-18"/>
              </a:rPr>
              <a:t>Udostępnienie w BIP </a:t>
            </a:r>
            <a:r>
              <a:rPr lang="pl-PL" sz="1400" dirty="0">
                <a:latin typeface="Lato" panose="020F0502020204030203" pitchFamily="34" charset="-18"/>
              </a:rPr>
              <a:t>projektu planu ogólnego wraz z uzasadnieniem                                                                     oraz prognozą oddziaływania na środowisko                                                                                                                                                               i raportem  z konsultacji społecznych,                                                                                                                                   z wykazem zgłoszonych uwag, propozycją ich rozpatrzenia i uzasadnieniem                                                           oraz protokołów z czynności w ramach konsultacji</a:t>
            </a:r>
            <a:endParaRPr lang="pl-PL" sz="12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xmlns="" id="{4A55BCB7-6C3C-4FEC-83DC-C3D13677280E}"/>
              </a:ext>
            </a:extLst>
          </p:cNvPr>
          <p:cNvSpPr txBox="1">
            <a:spLocks/>
          </p:cNvSpPr>
          <p:nvPr/>
        </p:nvSpPr>
        <p:spPr>
          <a:xfrm>
            <a:off x="151076" y="180715"/>
            <a:ext cx="8860913" cy="430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>
                <a:solidFill>
                  <a:srgbClr val="0063AF"/>
                </a:solidFill>
                <a:latin typeface="Lato" panose="020F0502020204030203" pitchFamily="34" charset="-18"/>
              </a:rPr>
              <a:t>CZYNNOŚCI PROCEDURALNE</a:t>
            </a:r>
          </a:p>
        </p:txBody>
      </p:sp>
      <p:sp>
        <p:nvSpPr>
          <p:cNvPr id="22" name="Strzałka: w prawo 21">
            <a:extLst>
              <a:ext uri="{FF2B5EF4-FFF2-40B4-BE49-F238E27FC236}">
                <a16:creationId xmlns:a16="http://schemas.microsoft.com/office/drawing/2014/main" xmlns="" id="{0645C28C-7F14-4236-9C68-0AC3062D782B}"/>
              </a:ext>
            </a:extLst>
          </p:cNvPr>
          <p:cNvSpPr/>
          <p:nvPr/>
        </p:nvSpPr>
        <p:spPr>
          <a:xfrm rot="5400000">
            <a:off x="4469425" y="1735254"/>
            <a:ext cx="192613" cy="17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: w prawo 22">
            <a:extLst>
              <a:ext uri="{FF2B5EF4-FFF2-40B4-BE49-F238E27FC236}">
                <a16:creationId xmlns:a16="http://schemas.microsoft.com/office/drawing/2014/main" xmlns="" id="{33C8F253-2ADD-4304-8055-3C6934A67F1A}"/>
              </a:ext>
            </a:extLst>
          </p:cNvPr>
          <p:cNvSpPr/>
          <p:nvPr/>
        </p:nvSpPr>
        <p:spPr>
          <a:xfrm rot="5400000">
            <a:off x="4478836" y="2772669"/>
            <a:ext cx="192613" cy="17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: w prawo 23">
            <a:extLst>
              <a:ext uri="{FF2B5EF4-FFF2-40B4-BE49-F238E27FC236}">
                <a16:creationId xmlns:a16="http://schemas.microsoft.com/office/drawing/2014/main" xmlns="" id="{BBA3731D-E2DD-4576-BA2C-227F6A4271AF}"/>
              </a:ext>
            </a:extLst>
          </p:cNvPr>
          <p:cNvSpPr/>
          <p:nvPr/>
        </p:nvSpPr>
        <p:spPr>
          <a:xfrm rot="5400000">
            <a:off x="4469425" y="3366886"/>
            <a:ext cx="192613" cy="17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: w prawo 25">
            <a:extLst>
              <a:ext uri="{FF2B5EF4-FFF2-40B4-BE49-F238E27FC236}">
                <a16:creationId xmlns:a16="http://schemas.microsoft.com/office/drawing/2014/main" xmlns="" id="{47534D90-C959-4A56-9F63-5273146E9DC2}"/>
              </a:ext>
            </a:extLst>
          </p:cNvPr>
          <p:cNvSpPr/>
          <p:nvPr/>
        </p:nvSpPr>
        <p:spPr>
          <a:xfrm rot="5400000">
            <a:off x="4469424" y="4878277"/>
            <a:ext cx="192613" cy="17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034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A21AEA77-5B0D-482C-9648-1F97419E534A}"/>
              </a:ext>
            </a:extLst>
          </p:cNvPr>
          <p:cNvGrpSpPr/>
          <p:nvPr/>
        </p:nvGrpSpPr>
        <p:grpSpPr>
          <a:xfrm>
            <a:off x="91442" y="99060"/>
            <a:ext cx="8953499" cy="6667500"/>
            <a:chOff x="91442" y="99060"/>
            <a:chExt cx="8953499" cy="6667500"/>
          </a:xfrm>
        </p:grpSpPr>
        <p:grpSp>
          <p:nvGrpSpPr>
            <p:cNvPr id="4" name="Grupa 5"/>
            <p:cNvGrpSpPr>
              <a:grpSpLocks/>
            </p:cNvGrpSpPr>
            <p:nvPr/>
          </p:nvGrpSpPr>
          <p:grpSpPr bwMode="auto">
            <a:xfrm>
              <a:off x="91442" y="99060"/>
              <a:ext cx="8953499" cy="6667500"/>
              <a:chOff x="322907" y="325720"/>
              <a:chExt cx="11560408" cy="6206560"/>
            </a:xfrm>
          </p:grpSpPr>
          <p:pic>
            <p:nvPicPr>
              <p:cNvPr id="5" name="Obraz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17240" y="5644312"/>
                <a:ext cx="2040800" cy="857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" name="Grupa 7"/>
              <p:cNvGrpSpPr>
                <a:grpSpLocks/>
              </p:cNvGrpSpPr>
              <p:nvPr/>
            </p:nvGrpSpPr>
            <p:grpSpPr bwMode="auto">
              <a:xfrm>
                <a:off x="322907" y="325720"/>
                <a:ext cx="11560408" cy="6206560"/>
                <a:chOff x="322907" y="324915"/>
                <a:chExt cx="11560408" cy="6206560"/>
              </a:xfrm>
            </p:grpSpPr>
            <p:sp>
              <p:nvSpPr>
                <p:cNvPr id="7" name="Prostokąt 6"/>
                <p:cNvSpPr/>
                <p:nvPr/>
              </p:nvSpPr>
              <p:spPr>
                <a:xfrm rot="16200000">
                  <a:off x="-2753390" y="3402798"/>
                  <a:ext cx="6206560" cy="50794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8" name="Prostokąt 7"/>
                <p:cNvSpPr/>
                <p:nvPr/>
              </p:nvSpPr>
              <p:spPr>
                <a:xfrm>
                  <a:off x="322907" y="6480680"/>
                  <a:ext cx="11554059" cy="50795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9" name="Prostokąt 8"/>
                <p:cNvSpPr/>
                <p:nvPr/>
              </p:nvSpPr>
              <p:spPr>
                <a:xfrm>
                  <a:off x="322907" y="324915"/>
                  <a:ext cx="11554059" cy="50795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  <p:sp>
              <p:nvSpPr>
                <p:cNvPr id="10" name="Prostokąt 9"/>
                <p:cNvSpPr/>
                <p:nvPr/>
              </p:nvSpPr>
              <p:spPr>
                <a:xfrm rot="16200000">
                  <a:off x="8754637" y="3402798"/>
                  <a:ext cx="6206560" cy="50794"/>
                </a:xfrm>
                <a:prstGeom prst="rect">
                  <a:avLst/>
                </a:prstGeom>
                <a:solidFill>
                  <a:srgbClr val="0063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>
                    <a:latin typeface="Lato" panose="020F0502020204030203" pitchFamily="34" charset="-18"/>
                  </a:endParaRPr>
                </a:p>
              </p:txBody>
            </p:sp>
          </p:grpSp>
        </p:grp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11" y="126343"/>
              <a:ext cx="1513633" cy="485002"/>
            </a:xfrm>
            <a:prstGeom prst="rect">
              <a:avLst/>
            </a:prstGeom>
          </p:spPr>
        </p:pic>
        <p:pic>
          <p:nvPicPr>
            <p:cNvPr id="17" name="Obraz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338" y="5933305"/>
              <a:ext cx="1584000" cy="778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8A8B981-1877-4464-98DD-27DD65A0B01C}"/>
              </a:ext>
            </a:extLst>
          </p:cNvPr>
          <p:cNvSpPr txBox="1"/>
          <p:nvPr/>
        </p:nvSpPr>
        <p:spPr>
          <a:xfrm>
            <a:off x="732037" y="919472"/>
            <a:ext cx="7673537" cy="1216487"/>
          </a:xfrm>
          <a:prstGeom prst="rect">
            <a:avLst/>
          </a:prstGeom>
          <a:noFill/>
          <a:ln w="19050">
            <a:solidFill>
              <a:srgbClr val="0063AF"/>
            </a:solidFill>
          </a:ln>
        </p:spPr>
        <p:txBody>
          <a:bodyPr wrap="square" rtlCol="0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600" b="1" dirty="0">
              <a:solidFill>
                <a:srgbClr val="FF0000"/>
              </a:solidFill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FF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Przedstawienie Radzie Gminy </a:t>
            </a:r>
            <a:r>
              <a:rPr lang="pl-PL" sz="15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projektu planu ogólnego                                                                       wraz z raportem </a:t>
            </a:r>
            <a:r>
              <a:rPr lang="pl-PL" sz="1500" dirty="0">
                <a:latin typeface="Lato" panose="020F0502020204030203" pitchFamily="34" charset="-18"/>
              </a:rPr>
              <a:t>z konsultacji społecznych,                                                                                                           z wykazem zgłoszonych uwag  z propozycją ich rozpatrzenia i uzasadnieniem                          oraz protokołów z czynności </a:t>
            </a:r>
            <a:r>
              <a:rPr lang="pl-PL" sz="15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– np.</a:t>
            </a:r>
            <a:r>
              <a:rPr lang="pl-PL" sz="1500" dirty="0">
                <a:solidFill>
                  <a:srgbClr val="FF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500" b="1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2 czytania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600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40958A76-87A3-43D5-99B3-B13AD487B710}"/>
              </a:ext>
            </a:extLst>
          </p:cNvPr>
          <p:cNvSpPr txBox="1"/>
          <p:nvPr/>
        </p:nvSpPr>
        <p:spPr>
          <a:xfrm>
            <a:off x="728963" y="2468013"/>
            <a:ext cx="7673537" cy="598625"/>
          </a:xfrm>
          <a:prstGeom prst="rect">
            <a:avLst/>
          </a:prstGeom>
          <a:noFill/>
          <a:ln w="19050">
            <a:solidFill>
              <a:srgbClr val="0063AF"/>
            </a:solidFill>
          </a:ln>
        </p:spPr>
        <p:txBody>
          <a:bodyPr wrap="square" rtlCol="0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600" b="1" dirty="0">
              <a:solidFill>
                <a:srgbClr val="FF0000"/>
              </a:solidFill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FF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Wprowadzenie ewentualnych zmian </a:t>
            </a: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do projektu planu ogólnego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600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68B8B5CD-5FD9-419C-B3FB-1054BA17F723}"/>
              </a:ext>
            </a:extLst>
          </p:cNvPr>
          <p:cNvSpPr txBox="1"/>
          <p:nvPr/>
        </p:nvSpPr>
        <p:spPr>
          <a:xfrm>
            <a:off x="728963" y="4961852"/>
            <a:ext cx="7673537" cy="1214179"/>
          </a:xfrm>
          <a:prstGeom prst="rect">
            <a:avLst/>
          </a:prstGeom>
          <a:noFill/>
          <a:ln w="19050">
            <a:solidFill>
              <a:srgbClr val="0063AF"/>
            </a:solidFill>
          </a:ln>
        </p:spPr>
        <p:txBody>
          <a:bodyPr wrap="square" rtlCol="0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600" b="1" dirty="0">
              <a:solidFill>
                <a:srgbClr val="FF0000"/>
              </a:solidFill>
              <a:latin typeface="Lato" panose="020F0502020204030203" pitchFamily="34" charset="-18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FF0000"/>
                </a:solidFill>
                <a:latin typeface="Lato" panose="020F0502020204030203" pitchFamily="34" charset="-18"/>
              </a:rPr>
              <a:t>Uchwalenie planu ogólnego </a:t>
            </a:r>
            <a:r>
              <a:rPr lang="pl-PL" sz="1600" b="1" dirty="0">
                <a:latin typeface="Lato" panose="020F0502020204030203" pitchFamily="34" charset="-18"/>
              </a:rPr>
              <a:t>- </a:t>
            </a: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np. </a:t>
            </a:r>
            <a:r>
              <a:rPr lang="pl-PL" sz="1600" b="1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2 czytania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FF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Przekazanie Wojewodzie </a:t>
            </a: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planu ogólnego wraz z dokumentacją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FF0000"/>
                </a:solidFill>
                <a:latin typeface="Lato" panose="020F0502020204030203" pitchFamily="34" charset="-18"/>
              </a:rPr>
              <a:t>Udostępnienie w </a:t>
            </a:r>
            <a:r>
              <a:rPr lang="pl-PL" sz="1600" b="1">
                <a:solidFill>
                  <a:srgbClr val="FF0000"/>
                </a:solidFill>
                <a:latin typeface="Lato" panose="020F0502020204030203" pitchFamily="34" charset="-18"/>
              </a:rPr>
              <a:t>BIP </a:t>
            </a:r>
            <a:r>
              <a:rPr lang="pl-PL" sz="1600">
                <a:latin typeface="Lato" panose="020F0502020204030203" pitchFamily="34" charset="-18"/>
              </a:rPr>
              <a:t>planu </a:t>
            </a:r>
            <a:r>
              <a:rPr lang="pl-PL" sz="1600" dirty="0">
                <a:latin typeface="Lato" panose="020F0502020204030203" pitchFamily="34" charset="-18"/>
              </a:rPr>
              <a:t>ogólnego wraz z uzasadnieniem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600" dirty="0">
              <a:latin typeface="Lato" panose="020F0502020204030203" pitchFamily="34" charset="-18"/>
            </a:endParaRPr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xmlns="" id="{0857A891-3D2D-4BAB-B664-2CFE1F9B3EA0}"/>
              </a:ext>
            </a:extLst>
          </p:cNvPr>
          <p:cNvSpPr txBox="1">
            <a:spLocks/>
          </p:cNvSpPr>
          <p:nvPr/>
        </p:nvSpPr>
        <p:spPr>
          <a:xfrm>
            <a:off x="151076" y="180715"/>
            <a:ext cx="8860913" cy="430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>
                <a:solidFill>
                  <a:srgbClr val="0063AF"/>
                </a:solidFill>
                <a:latin typeface="Lato" panose="020F0502020204030203" pitchFamily="34" charset="-18"/>
              </a:rPr>
              <a:t>CZYNNOŚCI PROCEDURALNE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xmlns="" id="{0D466054-B545-413E-83E8-A706B4E076E9}"/>
              </a:ext>
            </a:extLst>
          </p:cNvPr>
          <p:cNvSpPr txBox="1"/>
          <p:nvPr/>
        </p:nvSpPr>
        <p:spPr>
          <a:xfrm>
            <a:off x="728961" y="3398692"/>
            <a:ext cx="7673539" cy="1231106"/>
          </a:xfrm>
          <a:prstGeom prst="rect">
            <a:avLst/>
          </a:prstGeom>
          <a:noFill/>
          <a:ln w="19050">
            <a:solidFill>
              <a:srgbClr val="0063AF"/>
            </a:solidFill>
          </a:ln>
        </p:spPr>
        <p:txBody>
          <a:bodyPr wrap="square" rtlCol="0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FF0000"/>
                </a:solidFill>
                <a:latin typeface="Lato" panose="020F0502020204030203" pitchFamily="34" charset="-18"/>
              </a:rPr>
              <a:t>Ponowienie</a:t>
            </a:r>
            <a:r>
              <a:rPr lang="pl-PL" sz="1600" dirty="0">
                <a:latin typeface="Lato" panose="020F0502020204030203" pitchFamily="34" charset="-18"/>
              </a:rPr>
              <a:t> (w razie potrzeby) w niezbędnym zakresie czynności:                                               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500" b="1" dirty="0">
                <a:solidFill>
                  <a:srgbClr val="FF0000"/>
                </a:solidFill>
                <a:latin typeface="Lato" panose="020F0502020204030203" pitchFamily="34" charset="-18"/>
              </a:rPr>
              <a:t>Udostępnienie w BIP </a:t>
            </a:r>
            <a:r>
              <a:rPr lang="pl-PL" sz="1500" dirty="0">
                <a:latin typeface="Lato" panose="020F0502020204030203" pitchFamily="34" charset="-18"/>
              </a:rPr>
              <a:t>projektu planu ogólnego wraz z uzasadnieniem                                                               oraz prognozą oddziaływania na środowisko                                                                              </a:t>
            </a:r>
            <a:r>
              <a:rPr lang="pl-PL" sz="1500" b="1" dirty="0">
                <a:solidFill>
                  <a:srgbClr val="FF0000"/>
                </a:solidFill>
                <a:latin typeface="Lato" panose="020F0502020204030203" pitchFamily="34" charset="-18"/>
              </a:rPr>
              <a:t>Wystąpienie o uzgodnienie </a:t>
            </a:r>
            <a:r>
              <a:rPr lang="pl-PL" sz="1500" dirty="0">
                <a:latin typeface="Lato" panose="020F0502020204030203" pitchFamily="34" charset="-18"/>
              </a:rPr>
              <a:t>planu ogólnego </a:t>
            </a:r>
            <a:br>
              <a:rPr lang="pl-PL" sz="1500" dirty="0">
                <a:latin typeface="Lato" panose="020F0502020204030203" pitchFamily="34" charset="-18"/>
              </a:rPr>
            </a:br>
            <a:r>
              <a:rPr lang="pl-PL" sz="1500" b="1" dirty="0">
                <a:solidFill>
                  <a:srgbClr val="FF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Wprowadzenie zmian </a:t>
            </a:r>
            <a:r>
              <a:rPr lang="pl-PL" sz="15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do projektu planu ogólnego (wynikających z uzgodnień)</a:t>
            </a:r>
            <a:endParaRPr lang="pl-PL" sz="1500" b="1" dirty="0">
              <a:solidFill>
                <a:srgbClr val="FF0000"/>
              </a:solidFill>
              <a:latin typeface="Lato" panose="020F0502020204030203" pitchFamily="34" charset="-18"/>
            </a:endParaRPr>
          </a:p>
        </p:txBody>
      </p:sp>
      <p:sp>
        <p:nvSpPr>
          <p:cNvPr id="27" name="Strzałka: w prawo 26">
            <a:extLst>
              <a:ext uri="{FF2B5EF4-FFF2-40B4-BE49-F238E27FC236}">
                <a16:creationId xmlns:a16="http://schemas.microsoft.com/office/drawing/2014/main" xmlns="" id="{DEE656E8-93A6-4CC5-A1AD-F785A05361F8}"/>
              </a:ext>
            </a:extLst>
          </p:cNvPr>
          <p:cNvSpPr/>
          <p:nvPr/>
        </p:nvSpPr>
        <p:spPr>
          <a:xfrm rot="5400000">
            <a:off x="4469423" y="2214566"/>
            <a:ext cx="192613" cy="17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trzałka: w prawo 27">
            <a:extLst>
              <a:ext uri="{FF2B5EF4-FFF2-40B4-BE49-F238E27FC236}">
                <a16:creationId xmlns:a16="http://schemas.microsoft.com/office/drawing/2014/main" xmlns="" id="{D4E8C6B1-4BB0-4CA6-9AEE-6CB99B8B98BA}"/>
              </a:ext>
            </a:extLst>
          </p:cNvPr>
          <p:cNvSpPr/>
          <p:nvPr/>
        </p:nvSpPr>
        <p:spPr>
          <a:xfrm rot="5400000">
            <a:off x="4469423" y="3144070"/>
            <a:ext cx="192613" cy="17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trzałka: w prawo 28">
            <a:extLst>
              <a:ext uri="{FF2B5EF4-FFF2-40B4-BE49-F238E27FC236}">
                <a16:creationId xmlns:a16="http://schemas.microsoft.com/office/drawing/2014/main" xmlns="" id="{7BA977E3-D052-43F0-AF33-2AE9B43B1C1D}"/>
              </a:ext>
            </a:extLst>
          </p:cNvPr>
          <p:cNvSpPr/>
          <p:nvPr/>
        </p:nvSpPr>
        <p:spPr>
          <a:xfrm rot="5400000">
            <a:off x="4469422" y="4708405"/>
            <a:ext cx="192613" cy="17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7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29860</TotalTime>
  <Words>936</Words>
  <Application>Microsoft Office PowerPoint</Application>
  <PresentationFormat>Pokaz na ekranie (4:3)</PresentationFormat>
  <Paragraphs>188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Lao UI</vt:lpstr>
      <vt:lpstr>Lato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Antosiewicz Tomasz</dc:creator>
  <cp:lastModifiedBy>Stępień Oliwia</cp:lastModifiedBy>
  <cp:revision>1973</cp:revision>
  <cp:lastPrinted>2024-02-21T08:06:18Z</cp:lastPrinted>
  <dcterms:created xsi:type="dcterms:W3CDTF">2017-12-05T12:53:10Z</dcterms:created>
  <dcterms:modified xsi:type="dcterms:W3CDTF">2024-02-22T08:57:50Z</dcterms:modified>
</cp:coreProperties>
</file>